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29"/>
  </p:notesMasterIdLst>
  <p:handoutMasterIdLst>
    <p:handoutMasterId r:id="rId30"/>
  </p:handoutMasterIdLst>
  <p:sldIdLst>
    <p:sldId id="256" r:id="rId2"/>
    <p:sldId id="257" r:id="rId3"/>
    <p:sldId id="279" r:id="rId4"/>
    <p:sldId id="269" r:id="rId5"/>
    <p:sldId id="280" r:id="rId6"/>
    <p:sldId id="271" r:id="rId7"/>
    <p:sldId id="281" r:id="rId8"/>
    <p:sldId id="282" r:id="rId9"/>
    <p:sldId id="283" r:id="rId10"/>
    <p:sldId id="288" r:id="rId11"/>
    <p:sldId id="270" r:id="rId12"/>
    <p:sldId id="287" r:id="rId13"/>
    <p:sldId id="289" r:id="rId14"/>
    <p:sldId id="274" r:id="rId15"/>
    <p:sldId id="286" r:id="rId16"/>
    <p:sldId id="265" r:id="rId17"/>
    <p:sldId id="290" r:id="rId18"/>
    <p:sldId id="275" r:id="rId19"/>
    <p:sldId id="291" r:id="rId20"/>
    <p:sldId id="284" r:id="rId21"/>
    <p:sldId id="292" r:id="rId22"/>
    <p:sldId id="285" r:id="rId23"/>
    <p:sldId id="267" r:id="rId24"/>
    <p:sldId id="276" r:id="rId25"/>
    <p:sldId id="277" r:id="rId26"/>
    <p:sldId id="278" r:id="rId27"/>
    <p:sldId id="268" r:id="rId2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B56296-07AC-45C4-84BF-D9B5CD6ABA3E}" v="27" dt="2025-07-15T21:22:43.5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4" autoAdjust="0"/>
    <p:restoredTop sz="92566" autoAdjust="0"/>
  </p:normalViewPr>
  <p:slideViewPr>
    <p:cSldViewPr>
      <p:cViewPr>
        <p:scale>
          <a:sx n="125" d="100"/>
          <a:sy n="125" d="100"/>
        </p:scale>
        <p:origin x="1512" y="-384"/>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123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20483" name="Rectangle 3"/>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0484" name="Rectangle 4"/>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20485" name="Rectangle 5"/>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1E9F6736-8E72-4631-921C-9C59ECA841F1}" type="slidenum">
              <a:rPr lang="en-US"/>
              <a:pPr>
                <a:defRPr/>
              </a:pPr>
              <a:t>‹#›</a:t>
            </a:fld>
            <a:endParaRPr lang="en-US"/>
          </a:p>
        </p:txBody>
      </p:sp>
    </p:spTree>
    <p:extLst>
      <p:ext uri="{BB962C8B-B14F-4D97-AF65-F5344CB8AC3E}">
        <p14:creationId xmlns:p14="http://schemas.microsoft.com/office/powerpoint/2010/main" val="42591456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57C86D-6DCC-46D1-B7B2-B34B993F3AF6}" type="datetimeFigureOut">
              <a:rPr lang="en-US" smtClean="0"/>
              <a:t>7/16/2025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6537E7-FA4B-4159-86BE-DD5AA3DBDA34}" type="slidenum">
              <a:rPr lang="en-US" smtClean="0"/>
              <a:t>‹#›</a:t>
            </a:fld>
            <a:endParaRPr lang="en-US"/>
          </a:p>
        </p:txBody>
      </p:sp>
    </p:spTree>
    <p:extLst>
      <p:ext uri="{BB962C8B-B14F-4D97-AF65-F5344CB8AC3E}">
        <p14:creationId xmlns:p14="http://schemas.microsoft.com/office/powerpoint/2010/main" val="383508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6537E7-FA4B-4159-86BE-DD5AA3DBDA34}" type="slidenum">
              <a:rPr lang="en-US" smtClean="0"/>
              <a:t>1</a:t>
            </a:fld>
            <a:endParaRPr lang="en-US"/>
          </a:p>
        </p:txBody>
      </p:sp>
    </p:spTree>
    <p:extLst>
      <p:ext uri="{BB962C8B-B14F-4D97-AF65-F5344CB8AC3E}">
        <p14:creationId xmlns:p14="http://schemas.microsoft.com/office/powerpoint/2010/main" val="166822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6537E7-FA4B-4159-86BE-DD5AA3DBDA34}" type="slidenum">
              <a:rPr lang="en-US" smtClean="0"/>
              <a:t>2</a:t>
            </a:fld>
            <a:endParaRPr lang="en-US"/>
          </a:p>
        </p:txBody>
      </p:sp>
    </p:spTree>
    <p:extLst>
      <p:ext uri="{BB962C8B-B14F-4D97-AF65-F5344CB8AC3E}">
        <p14:creationId xmlns:p14="http://schemas.microsoft.com/office/powerpoint/2010/main" val="48882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8997E-8B08-8828-AD46-F2EEE700C6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2B7D3B-5385-2F02-6A52-1C0933A21F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48A7BA-3330-1E99-62BC-5BC578507A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4787F7-9CF4-0C1A-72AE-F1FEE69F9FD9}"/>
              </a:ext>
            </a:extLst>
          </p:cNvPr>
          <p:cNvSpPr>
            <a:spLocks noGrp="1"/>
          </p:cNvSpPr>
          <p:nvPr>
            <p:ph type="sldNum" sz="quarter" idx="5"/>
          </p:nvPr>
        </p:nvSpPr>
        <p:spPr/>
        <p:txBody>
          <a:bodyPr/>
          <a:lstStyle/>
          <a:p>
            <a:fld id="{346537E7-FA4B-4159-86BE-DD5AA3DBDA34}" type="slidenum">
              <a:rPr lang="en-US" smtClean="0"/>
              <a:t>3</a:t>
            </a:fld>
            <a:endParaRPr lang="en-US"/>
          </a:p>
        </p:txBody>
      </p:sp>
    </p:spTree>
    <p:extLst>
      <p:ext uri="{BB962C8B-B14F-4D97-AF65-F5344CB8AC3E}">
        <p14:creationId xmlns:p14="http://schemas.microsoft.com/office/powerpoint/2010/main" val="270527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6537E7-FA4B-4159-86BE-DD5AA3DBDA34}" type="slidenum">
              <a:rPr lang="en-US" smtClean="0"/>
              <a:t>6</a:t>
            </a:fld>
            <a:endParaRPr lang="en-US"/>
          </a:p>
        </p:txBody>
      </p:sp>
    </p:spTree>
    <p:extLst>
      <p:ext uri="{BB962C8B-B14F-4D97-AF65-F5344CB8AC3E}">
        <p14:creationId xmlns:p14="http://schemas.microsoft.com/office/powerpoint/2010/main" val="3475509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sign </a:t>
            </a:r>
            <a:r>
              <a:rPr lang="en-US" sz="1200" kern="1200" dirty="0">
                <a:solidFill>
                  <a:schemeClr val="dk1"/>
                </a:solidFill>
                <a:effectLst/>
                <a:latin typeface="+mn-lt"/>
                <a:ea typeface="+mn-ea"/>
                <a:cs typeface="+mn-cs"/>
                <a:sym typeface="Wingdings 2"/>
              </a:rPr>
              <a:t></a:t>
            </a:r>
            <a:r>
              <a:rPr lang="en-US" sz="1100" kern="1200" baseline="0" dirty="0">
                <a:solidFill>
                  <a:schemeClr val="tx1"/>
                </a:solidFill>
                <a:effectLst/>
                <a:latin typeface="Times New Roman"/>
                <a:ea typeface="+mn-ea"/>
                <a:cs typeface="+mn-cs"/>
                <a:sym typeface="Wingdings 2"/>
              </a:rPr>
              <a:t> </a:t>
            </a:r>
            <a:r>
              <a:rPr lang="en-US" sz="1200" dirty="0">
                <a:effectLst/>
              </a:rPr>
              <a:t>for</a:t>
            </a:r>
            <a:r>
              <a:rPr lang="en-US" sz="1200" baseline="0" dirty="0">
                <a:effectLst/>
              </a:rPr>
              <a:t> the activity which is completed and sign </a:t>
            </a:r>
            <a:r>
              <a:rPr lang="en-US" sz="1200" kern="1200" dirty="0">
                <a:solidFill>
                  <a:schemeClr val="dk1"/>
                </a:solidFill>
                <a:effectLst/>
                <a:latin typeface="+mn-lt"/>
                <a:ea typeface="+mn-ea"/>
                <a:cs typeface="+mn-cs"/>
                <a:sym typeface="Wingdings 2"/>
              </a:rPr>
              <a:t></a:t>
            </a:r>
            <a:r>
              <a:rPr lang="en-US" sz="1100" kern="1200" baseline="0" dirty="0">
                <a:solidFill>
                  <a:schemeClr val="tx1"/>
                </a:solidFill>
                <a:effectLst/>
                <a:latin typeface="Times New Roman"/>
                <a:ea typeface="+mn-ea"/>
                <a:cs typeface="+mn-cs"/>
                <a:sym typeface="Wingdings 2"/>
              </a:rPr>
              <a:t> </a:t>
            </a:r>
            <a:r>
              <a:rPr lang="en-US" sz="1200" baseline="0" dirty="0">
                <a:effectLst/>
              </a:rPr>
              <a:t> which is remaining </a:t>
            </a:r>
            <a:endParaRPr lang="en-US" sz="1200" dirty="0">
              <a:effectLst/>
              <a:latin typeface="Times New Roman"/>
              <a:ea typeface="Times New Roman"/>
            </a:endParaRPr>
          </a:p>
          <a:p>
            <a:r>
              <a:rPr lang="en-US" dirty="0"/>
              <a:t> </a:t>
            </a:r>
          </a:p>
        </p:txBody>
      </p:sp>
      <p:sp>
        <p:nvSpPr>
          <p:cNvPr id="4" name="Slide Number Placeholder 3"/>
          <p:cNvSpPr>
            <a:spLocks noGrp="1"/>
          </p:cNvSpPr>
          <p:nvPr>
            <p:ph type="sldNum" sz="quarter" idx="10"/>
          </p:nvPr>
        </p:nvSpPr>
        <p:spPr/>
        <p:txBody>
          <a:bodyPr/>
          <a:lstStyle/>
          <a:p>
            <a:fld id="{346537E7-FA4B-4159-86BE-DD5AA3DBDA34}" type="slidenum">
              <a:rPr lang="en-US" smtClean="0"/>
              <a:t>11</a:t>
            </a:fld>
            <a:endParaRPr lang="en-US"/>
          </a:p>
        </p:txBody>
      </p:sp>
    </p:spTree>
    <p:extLst>
      <p:ext uri="{BB962C8B-B14F-4D97-AF65-F5344CB8AC3E}">
        <p14:creationId xmlns:p14="http://schemas.microsoft.com/office/powerpoint/2010/main" val="4132625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6537E7-FA4B-4159-86BE-DD5AA3DBDA34}" type="slidenum">
              <a:rPr lang="en-US" smtClean="0"/>
              <a:t>16</a:t>
            </a:fld>
            <a:endParaRPr lang="en-US"/>
          </a:p>
        </p:txBody>
      </p:sp>
    </p:spTree>
    <p:extLst>
      <p:ext uri="{BB962C8B-B14F-4D97-AF65-F5344CB8AC3E}">
        <p14:creationId xmlns:p14="http://schemas.microsoft.com/office/powerpoint/2010/main" val="887528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6537E7-FA4B-4159-86BE-DD5AA3DBDA34}" type="slidenum">
              <a:rPr lang="en-US" smtClean="0"/>
              <a:t>27</a:t>
            </a:fld>
            <a:endParaRPr lang="en-US"/>
          </a:p>
        </p:txBody>
      </p:sp>
    </p:spTree>
    <p:extLst>
      <p:ext uri="{BB962C8B-B14F-4D97-AF65-F5344CB8AC3E}">
        <p14:creationId xmlns:p14="http://schemas.microsoft.com/office/powerpoint/2010/main" val="42064246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 name="Oval 10"/>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 name="Oval 11"/>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 name="Oval 12"/>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 name="Oval 13"/>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 name="Oval 14"/>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 name="Oval 15"/>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 name="Oval 16"/>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 name="Oval 17"/>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5" name="Oval 18"/>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 name="Oval 19"/>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7" name="Oval 20"/>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 name="Oval 21"/>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Oval 22"/>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Oval 23"/>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 name="Oval 24"/>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 name="Oval 25"/>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3" name="Oval 26"/>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4" name="Oval 27"/>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5" name="Oval 28"/>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6" name="Oval 29"/>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7" name="Oval 30"/>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8" name="Oval 31"/>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9" name="Oval 32"/>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0" name="Oval 33"/>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1" name="Oval 34"/>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2" name="Oval 35"/>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3" name="Oval 36"/>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4" name="Oval 37"/>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5" name="Oval 38"/>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6" name="Oval 39"/>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3" name="Rectangle 3"/>
          <p:cNvSpPr>
            <a:spLocks noGrp="1" noChangeArrowheads="1"/>
          </p:cNvSpPr>
          <p:nvPr>
            <p:ph type="ctrTitle"/>
          </p:nvPr>
        </p:nvSpPr>
        <p:spPr>
          <a:xfrm>
            <a:off x="315913" y="466725"/>
            <a:ext cx="6781800" cy="2133600"/>
          </a:xfrm>
        </p:spPr>
        <p:txBody>
          <a:bodyPr/>
          <a:lstStyle>
            <a:lvl1pPr algn="r">
              <a:defRPr sz="4800"/>
            </a:lvl1pPr>
          </a:lstStyle>
          <a:p>
            <a:pPr lvl="0"/>
            <a:r>
              <a:rPr lang="en-US" altLang="en-US" noProof="0"/>
              <a:t>Click to edit Master title style</a:t>
            </a:r>
          </a:p>
        </p:txBody>
      </p:sp>
      <p:sp>
        <p:nvSpPr>
          <p:cNvPr id="15364"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pPr lvl="0"/>
            <a:r>
              <a:rPr lang="en-US" altLang="en-US" noProof="0"/>
              <a:t>Click to edit Master subtitle style</a:t>
            </a:r>
          </a:p>
        </p:txBody>
      </p:sp>
      <p:sp>
        <p:nvSpPr>
          <p:cNvPr id="39" name="Rectangle 5"/>
          <p:cNvSpPr>
            <a:spLocks noGrp="1" noChangeArrowheads="1"/>
          </p:cNvSpPr>
          <p:nvPr>
            <p:ph type="dt" sz="half" idx="10"/>
          </p:nvPr>
        </p:nvSpPr>
        <p:spPr/>
        <p:txBody>
          <a:bodyPr/>
          <a:lstStyle>
            <a:lvl1pPr>
              <a:defRPr/>
            </a:lvl1pPr>
          </a:lstStyle>
          <a:p>
            <a:pPr>
              <a:defRPr/>
            </a:pPr>
            <a:endParaRPr lang="en-US" altLang="en-US"/>
          </a:p>
        </p:txBody>
      </p:sp>
      <p:sp>
        <p:nvSpPr>
          <p:cNvPr id="40" name="Rectangle 6"/>
          <p:cNvSpPr>
            <a:spLocks noGrp="1" noChangeArrowheads="1"/>
          </p:cNvSpPr>
          <p:nvPr>
            <p:ph type="ftr" sz="quarter" idx="11"/>
          </p:nvPr>
        </p:nvSpPr>
        <p:spPr>
          <a:xfrm>
            <a:off x="2819400" y="6400800"/>
            <a:ext cx="3581400" cy="304800"/>
          </a:xfrm>
        </p:spPr>
        <p:txBody>
          <a:bodyPr/>
          <a:lstStyle>
            <a:lvl1pPr>
              <a:defRPr/>
            </a:lvl1pPr>
          </a:lstStyle>
          <a:p>
            <a:pPr>
              <a:defRPr/>
            </a:pPr>
            <a:r>
              <a:rPr lang="en-US" altLang="en-US"/>
              <a:t>Department of Electrical Engineering</a:t>
            </a:r>
          </a:p>
        </p:txBody>
      </p:sp>
      <p:sp>
        <p:nvSpPr>
          <p:cNvPr id="41" name="Rectangle 7"/>
          <p:cNvSpPr>
            <a:spLocks noGrp="1" noChangeArrowheads="1"/>
          </p:cNvSpPr>
          <p:nvPr>
            <p:ph type="sldNum" sz="quarter" idx="12"/>
          </p:nvPr>
        </p:nvSpPr>
        <p:spPr/>
        <p:txBody>
          <a:bodyPr/>
          <a:lstStyle>
            <a:lvl1pPr>
              <a:defRPr/>
            </a:lvl1pPr>
          </a:lstStyle>
          <a:p>
            <a:pPr>
              <a:defRPr/>
            </a:pPr>
            <a:fld id="{F946BB98-1626-4274-B71C-F52F47968478}" type="slidenum">
              <a:rPr lang="en-US" altLang="en-US"/>
              <a:pPr>
                <a:defRPr/>
              </a:pPr>
              <a:t>‹#›</a:t>
            </a:fld>
            <a:endParaRPr lang="en-US" altLang="en-US"/>
          </a:p>
        </p:txBody>
      </p:sp>
      <p:pic>
        <p:nvPicPr>
          <p:cNvPr id="2050" name="Picture 2" descr="C:\Users\Zohaib Ahmad Khan\Desktop\pptfyp.t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62725" y="6096000"/>
            <a:ext cx="2581275"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489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en-US"/>
              <a:t>Department of Electrical Engineering</a:t>
            </a:r>
          </a:p>
        </p:txBody>
      </p:sp>
      <p:sp>
        <p:nvSpPr>
          <p:cNvPr id="6" name="Rectangle 7"/>
          <p:cNvSpPr>
            <a:spLocks noGrp="1" noChangeArrowheads="1"/>
          </p:cNvSpPr>
          <p:nvPr>
            <p:ph type="sldNum" sz="quarter" idx="12"/>
          </p:nvPr>
        </p:nvSpPr>
        <p:spPr>
          <a:ln/>
        </p:spPr>
        <p:txBody>
          <a:bodyPr/>
          <a:lstStyle>
            <a:lvl1pPr>
              <a:defRPr/>
            </a:lvl1pPr>
          </a:lstStyle>
          <a:p>
            <a:pPr>
              <a:defRPr/>
            </a:pPr>
            <a:fld id="{8E77791E-458E-4F5B-9988-D765644CBD26}" type="slidenum">
              <a:rPr lang="en-US" altLang="en-US"/>
              <a:pPr>
                <a:defRPr/>
              </a:pPr>
              <a:t>‹#›</a:t>
            </a:fld>
            <a:endParaRPr lang="en-US" altLang="en-US"/>
          </a:p>
        </p:txBody>
      </p:sp>
    </p:spTree>
    <p:extLst>
      <p:ext uri="{BB962C8B-B14F-4D97-AF65-F5344CB8AC3E}">
        <p14:creationId xmlns:p14="http://schemas.microsoft.com/office/powerpoint/2010/main" val="3010850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008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2238"/>
            <a:ext cx="6019800" cy="6008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en-US"/>
              <a:t>Department of Electrical Engineering</a:t>
            </a:r>
          </a:p>
        </p:txBody>
      </p:sp>
      <p:sp>
        <p:nvSpPr>
          <p:cNvPr id="6" name="Rectangle 7"/>
          <p:cNvSpPr>
            <a:spLocks noGrp="1" noChangeArrowheads="1"/>
          </p:cNvSpPr>
          <p:nvPr>
            <p:ph type="sldNum" sz="quarter" idx="12"/>
          </p:nvPr>
        </p:nvSpPr>
        <p:spPr>
          <a:ln/>
        </p:spPr>
        <p:txBody>
          <a:bodyPr/>
          <a:lstStyle>
            <a:lvl1pPr>
              <a:defRPr/>
            </a:lvl1pPr>
          </a:lstStyle>
          <a:p>
            <a:pPr>
              <a:defRPr/>
            </a:pPr>
            <a:fld id="{17ABECEF-DDCD-46EA-B090-D7F06165E5A0}" type="slidenum">
              <a:rPr lang="en-US" altLang="en-US"/>
              <a:pPr>
                <a:defRPr/>
              </a:pPr>
              <a:t>‹#›</a:t>
            </a:fld>
            <a:endParaRPr lang="en-US" altLang="en-US"/>
          </a:p>
        </p:txBody>
      </p:sp>
    </p:spTree>
    <p:extLst>
      <p:ext uri="{BB962C8B-B14F-4D97-AF65-F5344CB8AC3E}">
        <p14:creationId xmlns:p14="http://schemas.microsoft.com/office/powerpoint/2010/main" val="534159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en-US"/>
              <a:t>Department of Electrical Engineering</a:t>
            </a:r>
          </a:p>
        </p:txBody>
      </p:sp>
      <p:sp>
        <p:nvSpPr>
          <p:cNvPr id="6" name="Rectangle 7"/>
          <p:cNvSpPr>
            <a:spLocks noGrp="1" noChangeArrowheads="1"/>
          </p:cNvSpPr>
          <p:nvPr>
            <p:ph type="sldNum" sz="quarter" idx="12"/>
          </p:nvPr>
        </p:nvSpPr>
        <p:spPr>
          <a:ln/>
        </p:spPr>
        <p:txBody>
          <a:bodyPr/>
          <a:lstStyle>
            <a:lvl1pPr>
              <a:defRPr/>
            </a:lvl1pPr>
          </a:lstStyle>
          <a:p>
            <a:pPr>
              <a:defRPr/>
            </a:pPr>
            <a:fld id="{A685B5EA-6FFC-49D1-8FD0-BC829701219C}" type="slidenum">
              <a:rPr lang="en-US" altLang="en-US"/>
              <a:pPr>
                <a:defRPr/>
              </a:pPr>
              <a:t>‹#›</a:t>
            </a:fld>
            <a:endParaRPr lang="en-US" altLang="en-US"/>
          </a:p>
        </p:txBody>
      </p:sp>
    </p:spTree>
    <p:extLst>
      <p:ext uri="{BB962C8B-B14F-4D97-AF65-F5344CB8AC3E}">
        <p14:creationId xmlns:p14="http://schemas.microsoft.com/office/powerpoint/2010/main" val="2124790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en-US"/>
              <a:t>Department of Electrical Engineering</a:t>
            </a:r>
          </a:p>
        </p:txBody>
      </p:sp>
      <p:sp>
        <p:nvSpPr>
          <p:cNvPr id="6" name="Rectangle 7"/>
          <p:cNvSpPr>
            <a:spLocks noGrp="1" noChangeArrowheads="1"/>
          </p:cNvSpPr>
          <p:nvPr>
            <p:ph type="sldNum" sz="quarter" idx="12"/>
          </p:nvPr>
        </p:nvSpPr>
        <p:spPr>
          <a:ln/>
        </p:spPr>
        <p:txBody>
          <a:bodyPr/>
          <a:lstStyle>
            <a:lvl1pPr>
              <a:defRPr/>
            </a:lvl1pPr>
          </a:lstStyle>
          <a:p>
            <a:pPr>
              <a:defRPr/>
            </a:pPr>
            <a:fld id="{11234947-5C9D-497C-9996-EABCF694FE10}" type="slidenum">
              <a:rPr lang="en-US" altLang="en-US"/>
              <a:pPr>
                <a:defRPr/>
              </a:pPr>
              <a:t>‹#›</a:t>
            </a:fld>
            <a:endParaRPr lang="en-US" altLang="en-US"/>
          </a:p>
        </p:txBody>
      </p:sp>
    </p:spTree>
    <p:extLst>
      <p:ext uri="{BB962C8B-B14F-4D97-AF65-F5344CB8AC3E}">
        <p14:creationId xmlns:p14="http://schemas.microsoft.com/office/powerpoint/2010/main" val="1169190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en-US"/>
              <a:t>Department of Electrical Engineering</a:t>
            </a:r>
          </a:p>
        </p:txBody>
      </p:sp>
      <p:sp>
        <p:nvSpPr>
          <p:cNvPr id="7" name="Rectangle 7"/>
          <p:cNvSpPr>
            <a:spLocks noGrp="1" noChangeArrowheads="1"/>
          </p:cNvSpPr>
          <p:nvPr>
            <p:ph type="sldNum" sz="quarter" idx="12"/>
          </p:nvPr>
        </p:nvSpPr>
        <p:spPr>
          <a:ln/>
        </p:spPr>
        <p:txBody>
          <a:bodyPr/>
          <a:lstStyle>
            <a:lvl1pPr>
              <a:defRPr/>
            </a:lvl1pPr>
          </a:lstStyle>
          <a:p>
            <a:pPr>
              <a:defRPr/>
            </a:pPr>
            <a:fld id="{B79C6249-90D6-42ED-861F-B81D6EB94CF9}" type="slidenum">
              <a:rPr lang="en-US" altLang="en-US"/>
              <a:pPr>
                <a:defRPr/>
              </a:pPr>
              <a:t>‹#›</a:t>
            </a:fld>
            <a:endParaRPr lang="en-US" altLang="en-US"/>
          </a:p>
        </p:txBody>
      </p:sp>
    </p:spTree>
    <p:extLst>
      <p:ext uri="{BB962C8B-B14F-4D97-AF65-F5344CB8AC3E}">
        <p14:creationId xmlns:p14="http://schemas.microsoft.com/office/powerpoint/2010/main" val="24979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6"/>
          <p:cNvSpPr>
            <a:spLocks noGrp="1" noChangeArrowheads="1"/>
          </p:cNvSpPr>
          <p:nvPr>
            <p:ph type="ftr" sz="quarter" idx="11"/>
          </p:nvPr>
        </p:nvSpPr>
        <p:spPr>
          <a:ln/>
        </p:spPr>
        <p:txBody>
          <a:bodyPr/>
          <a:lstStyle>
            <a:lvl1pPr>
              <a:defRPr/>
            </a:lvl1pPr>
          </a:lstStyle>
          <a:p>
            <a:pPr>
              <a:defRPr/>
            </a:pPr>
            <a:r>
              <a:rPr lang="en-US" altLang="en-US"/>
              <a:t>Department of Electrical Engineering</a:t>
            </a:r>
          </a:p>
        </p:txBody>
      </p:sp>
      <p:sp>
        <p:nvSpPr>
          <p:cNvPr id="9" name="Rectangle 7"/>
          <p:cNvSpPr>
            <a:spLocks noGrp="1" noChangeArrowheads="1"/>
          </p:cNvSpPr>
          <p:nvPr>
            <p:ph type="sldNum" sz="quarter" idx="12"/>
          </p:nvPr>
        </p:nvSpPr>
        <p:spPr>
          <a:ln/>
        </p:spPr>
        <p:txBody>
          <a:bodyPr/>
          <a:lstStyle>
            <a:lvl1pPr>
              <a:defRPr/>
            </a:lvl1pPr>
          </a:lstStyle>
          <a:p>
            <a:pPr>
              <a:defRPr/>
            </a:pPr>
            <a:fld id="{1E5CA285-597D-4121-9DDA-AFB51FDE8235}" type="slidenum">
              <a:rPr lang="en-US" altLang="en-US"/>
              <a:pPr>
                <a:defRPr/>
              </a:pPr>
              <a:t>‹#›</a:t>
            </a:fld>
            <a:endParaRPr lang="en-US" altLang="en-US"/>
          </a:p>
        </p:txBody>
      </p:sp>
    </p:spTree>
    <p:extLst>
      <p:ext uri="{BB962C8B-B14F-4D97-AF65-F5344CB8AC3E}">
        <p14:creationId xmlns:p14="http://schemas.microsoft.com/office/powerpoint/2010/main" val="3110790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6"/>
          <p:cNvSpPr>
            <a:spLocks noGrp="1" noChangeArrowheads="1"/>
          </p:cNvSpPr>
          <p:nvPr>
            <p:ph type="ftr" sz="quarter" idx="11"/>
          </p:nvPr>
        </p:nvSpPr>
        <p:spPr>
          <a:ln/>
        </p:spPr>
        <p:txBody>
          <a:bodyPr/>
          <a:lstStyle>
            <a:lvl1pPr>
              <a:defRPr/>
            </a:lvl1pPr>
          </a:lstStyle>
          <a:p>
            <a:pPr>
              <a:defRPr/>
            </a:pPr>
            <a:r>
              <a:rPr lang="en-US" altLang="en-US"/>
              <a:t>Department of Electrical Engineering</a:t>
            </a:r>
          </a:p>
        </p:txBody>
      </p:sp>
      <p:sp>
        <p:nvSpPr>
          <p:cNvPr id="5" name="Rectangle 7"/>
          <p:cNvSpPr>
            <a:spLocks noGrp="1" noChangeArrowheads="1"/>
          </p:cNvSpPr>
          <p:nvPr>
            <p:ph type="sldNum" sz="quarter" idx="12"/>
          </p:nvPr>
        </p:nvSpPr>
        <p:spPr>
          <a:ln/>
        </p:spPr>
        <p:txBody>
          <a:bodyPr/>
          <a:lstStyle>
            <a:lvl1pPr>
              <a:defRPr/>
            </a:lvl1pPr>
          </a:lstStyle>
          <a:p>
            <a:pPr>
              <a:defRPr/>
            </a:pPr>
            <a:fld id="{24DC9C9F-8327-4F2C-8AE8-433F763EC384}" type="slidenum">
              <a:rPr lang="en-US" altLang="en-US"/>
              <a:pPr>
                <a:defRPr/>
              </a:pPr>
              <a:t>‹#›</a:t>
            </a:fld>
            <a:endParaRPr lang="en-US" altLang="en-US"/>
          </a:p>
        </p:txBody>
      </p:sp>
    </p:spTree>
    <p:extLst>
      <p:ext uri="{BB962C8B-B14F-4D97-AF65-F5344CB8AC3E}">
        <p14:creationId xmlns:p14="http://schemas.microsoft.com/office/powerpoint/2010/main" val="1238847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6"/>
          <p:cNvSpPr>
            <a:spLocks noGrp="1" noChangeArrowheads="1"/>
          </p:cNvSpPr>
          <p:nvPr>
            <p:ph type="ftr" sz="quarter" idx="11"/>
          </p:nvPr>
        </p:nvSpPr>
        <p:spPr>
          <a:ln/>
        </p:spPr>
        <p:txBody>
          <a:bodyPr/>
          <a:lstStyle>
            <a:lvl1pPr>
              <a:defRPr/>
            </a:lvl1pPr>
          </a:lstStyle>
          <a:p>
            <a:pPr>
              <a:defRPr/>
            </a:pPr>
            <a:r>
              <a:rPr lang="en-US" altLang="en-US"/>
              <a:t>Department of Electrical Engineering</a:t>
            </a:r>
          </a:p>
        </p:txBody>
      </p:sp>
      <p:sp>
        <p:nvSpPr>
          <p:cNvPr id="4" name="Rectangle 7"/>
          <p:cNvSpPr>
            <a:spLocks noGrp="1" noChangeArrowheads="1"/>
          </p:cNvSpPr>
          <p:nvPr>
            <p:ph type="sldNum" sz="quarter" idx="12"/>
          </p:nvPr>
        </p:nvSpPr>
        <p:spPr>
          <a:ln/>
        </p:spPr>
        <p:txBody>
          <a:bodyPr/>
          <a:lstStyle>
            <a:lvl1pPr>
              <a:defRPr/>
            </a:lvl1pPr>
          </a:lstStyle>
          <a:p>
            <a:pPr>
              <a:defRPr/>
            </a:pPr>
            <a:fld id="{957C2AC2-CEF0-4C3E-81A5-00ECAAC66C82}" type="slidenum">
              <a:rPr lang="en-US" altLang="en-US"/>
              <a:pPr>
                <a:defRPr/>
              </a:pPr>
              <a:t>‹#›</a:t>
            </a:fld>
            <a:endParaRPr lang="en-US" altLang="en-US"/>
          </a:p>
        </p:txBody>
      </p:sp>
    </p:spTree>
    <p:extLst>
      <p:ext uri="{BB962C8B-B14F-4D97-AF65-F5344CB8AC3E}">
        <p14:creationId xmlns:p14="http://schemas.microsoft.com/office/powerpoint/2010/main" val="1402137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en-US"/>
              <a:t>Department of Electrical Engineering</a:t>
            </a:r>
          </a:p>
        </p:txBody>
      </p:sp>
      <p:sp>
        <p:nvSpPr>
          <p:cNvPr id="7" name="Rectangle 7"/>
          <p:cNvSpPr>
            <a:spLocks noGrp="1" noChangeArrowheads="1"/>
          </p:cNvSpPr>
          <p:nvPr>
            <p:ph type="sldNum" sz="quarter" idx="12"/>
          </p:nvPr>
        </p:nvSpPr>
        <p:spPr>
          <a:ln/>
        </p:spPr>
        <p:txBody>
          <a:bodyPr/>
          <a:lstStyle>
            <a:lvl1pPr>
              <a:defRPr/>
            </a:lvl1pPr>
          </a:lstStyle>
          <a:p>
            <a:pPr>
              <a:defRPr/>
            </a:pPr>
            <a:fld id="{520FF56D-146D-4E6E-B8F3-2536FDE36E53}" type="slidenum">
              <a:rPr lang="en-US" altLang="en-US"/>
              <a:pPr>
                <a:defRPr/>
              </a:pPr>
              <a:t>‹#›</a:t>
            </a:fld>
            <a:endParaRPr lang="en-US" altLang="en-US"/>
          </a:p>
        </p:txBody>
      </p:sp>
    </p:spTree>
    <p:extLst>
      <p:ext uri="{BB962C8B-B14F-4D97-AF65-F5344CB8AC3E}">
        <p14:creationId xmlns:p14="http://schemas.microsoft.com/office/powerpoint/2010/main" val="2204266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en-US"/>
              <a:t>Department of Electrical Engineering</a:t>
            </a:r>
          </a:p>
        </p:txBody>
      </p:sp>
      <p:sp>
        <p:nvSpPr>
          <p:cNvPr id="7" name="Rectangle 7"/>
          <p:cNvSpPr>
            <a:spLocks noGrp="1" noChangeArrowheads="1"/>
          </p:cNvSpPr>
          <p:nvPr>
            <p:ph type="sldNum" sz="quarter" idx="12"/>
          </p:nvPr>
        </p:nvSpPr>
        <p:spPr>
          <a:ln/>
        </p:spPr>
        <p:txBody>
          <a:bodyPr/>
          <a:lstStyle>
            <a:lvl1pPr>
              <a:defRPr/>
            </a:lvl1pPr>
          </a:lstStyle>
          <a:p>
            <a:pPr>
              <a:defRPr/>
            </a:pPr>
            <a:fld id="{5968FF72-75CA-4EFB-829F-7335B5B31930}" type="slidenum">
              <a:rPr lang="en-US" altLang="en-US"/>
              <a:pPr>
                <a:defRPr/>
              </a:pPr>
              <a:t>‹#›</a:t>
            </a:fld>
            <a:endParaRPr lang="en-US" altLang="en-US"/>
          </a:p>
        </p:txBody>
      </p:sp>
    </p:spTree>
    <p:extLst>
      <p:ext uri="{BB962C8B-B14F-4D97-AF65-F5344CB8AC3E}">
        <p14:creationId xmlns:p14="http://schemas.microsoft.com/office/powerpoint/2010/main" val="2704715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 name="Rectangle 3"/>
          <p:cNvSpPr>
            <a:spLocks noGrp="1" noChangeArrowheads="1"/>
          </p:cNvSpPr>
          <p:nvPr>
            <p:ph type="title"/>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341" name="Rectangle 5"/>
          <p:cNvSpPr>
            <a:spLocks noGrp="1" noChangeArrowheads="1"/>
          </p:cNvSpPr>
          <p:nvPr>
            <p:ph type="dt" sz="half" idx="2"/>
          </p:nvPr>
        </p:nvSpPr>
        <p:spPr bwMode="auto">
          <a:xfrm>
            <a:off x="457200" y="62484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000"/>
            </a:lvl1pPr>
          </a:lstStyle>
          <a:p>
            <a:pPr>
              <a:defRPr/>
            </a:pPr>
            <a:endParaRPr lang="en-US" altLang="en-US"/>
          </a:p>
        </p:txBody>
      </p:sp>
      <p:sp>
        <p:nvSpPr>
          <p:cNvPr id="14342" name="Rectangle 6"/>
          <p:cNvSpPr>
            <a:spLocks noGrp="1" noChangeArrowheads="1"/>
          </p:cNvSpPr>
          <p:nvPr>
            <p:ph type="ftr" sz="quarter" idx="3"/>
          </p:nvPr>
        </p:nvSpPr>
        <p:spPr bwMode="auto">
          <a:xfrm>
            <a:off x="2895600" y="6400800"/>
            <a:ext cx="3352800" cy="3048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400" b="1" i="1">
                <a:solidFill>
                  <a:srgbClr val="0033CC"/>
                </a:solidFill>
              </a:defRPr>
            </a:lvl1pPr>
          </a:lstStyle>
          <a:p>
            <a:pPr>
              <a:defRPr/>
            </a:pPr>
            <a:r>
              <a:rPr lang="en-US" altLang="en-US"/>
              <a:t>Department of Electrical Engineering</a:t>
            </a:r>
          </a:p>
        </p:txBody>
      </p:sp>
      <p:sp>
        <p:nvSpPr>
          <p:cNvPr id="14343" name="Rectangle 7"/>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000"/>
            </a:lvl1pPr>
          </a:lstStyle>
          <a:p>
            <a:pPr>
              <a:defRPr/>
            </a:pPr>
            <a:fld id="{337394A8-7C3B-4EAD-9B54-9AAA80D50154}" type="slidenum">
              <a:rPr lang="en-US" altLang="en-US"/>
              <a:pPr>
                <a:defRPr/>
              </a:pPr>
              <a:t>‹#›</a:t>
            </a:fld>
            <a:endParaRPr lang="en-US" altLang="en-US"/>
          </a:p>
        </p:txBody>
      </p:sp>
      <p:grpSp>
        <p:nvGrpSpPr>
          <p:cNvPr id="1032" name="Group 8"/>
          <p:cNvGrpSpPr>
            <a:grpSpLocks/>
          </p:cNvGrpSpPr>
          <p:nvPr/>
        </p:nvGrpSpPr>
        <p:grpSpPr bwMode="auto">
          <a:xfrm>
            <a:off x="8153400" y="152400"/>
            <a:ext cx="792163" cy="1295400"/>
            <a:chOff x="5136" y="960"/>
            <a:chExt cx="528" cy="864"/>
          </a:xfrm>
        </p:grpSpPr>
        <p:sp>
          <p:nvSpPr>
            <p:cNvPr id="1034" name="Oval 9"/>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5" name="Oval 10"/>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6" name="Oval 11"/>
            <p:cNvSpPr>
              <a:spLocks noChangeArrowheads="1"/>
            </p:cNvSpPr>
            <p:nvPr/>
          </p:nvSpPr>
          <p:spPr bwMode="auto">
            <a:xfrm>
              <a:off x="5360" y="960"/>
              <a:ext cx="79"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7" name="Oval 12"/>
            <p:cNvSpPr>
              <a:spLocks noChangeArrowheads="1"/>
            </p:cNvSpPr>
            <p:nvPr/>
          </p:nvSpPr>
          <p:spPr bwMode="auto">
            <a:xfrm>
              <a:off x="5136" y="1072"/>
              <a:ext cx="80" cy="79"/>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8" name="Oval 13"/>
            <p:cNvSpPr>
              <a:spLocks noChangeArrowheads="1"/>
            </p:cNvSpPr>
            <p:nvPr/>
          </p:nvSpPr>
          <p:spPr bwMode="auto">
            <a:xfrm>
              <a:off x="5248" y="1072"/>
              <a:ext cx="79" cy="79"/>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9" name="Oval 14"/>
            <p:cNvSpPr>
              <a:spLocks noChangeArrowheads="1"/>
            </p:cNvSpPr>
            <p:nvPr/>
          </p:nvSpPr>
          <p:spPr bwMode="auto">
            <a:xfrm>
              <a:off x="5360" y="1072"/>
              <a:ext cx="79" cy="79"/>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0" name="Oval 15"/>
            <p:cNvSpPr>
              <a:spLocks noChangeArrowheads="1"/>
            </p:cNvSpPr>
            <p:nvPr/>
          </p:nvSpPr>
          <p:spPr bwMode="auto">
            <a:xfrm>
              <a:off x="5472" y="1072"/>
              <a:ext cx="79" cy="7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1" name="Oval 16"/>
            <p:cNvSpPr>
              <a:spLocks noChangeArrowheads="1"/>
            </p:cNvSpPr>
            <p:nvPr/>
          </p:nvSpPr>
          <p:spPr bwMode="auto">
            <a:xfrm>
              <a:off x="5136" y="1184"/>
              <a:ext cx="80" cy="79"/>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2" name="Oval 17"/>
            <p:cNvSpPr>
              <a:spLocks noChangeArrowheads="1"/>
            </p:cNvSpPr>
            <p:nvPr/>
          </p:nvSpPr>
          <p:spPr bwMode="auto">
            <a:xfrm>
              <a:off x="5248" y="1184"/>
              <a:ext cx="79" cy="79"/>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3" name="Oval 18"/>
            <p:cNvSpPr>
              <a:spLocks noChangeArrowheads="1"/>
            </p:cNvSpPr>
            <p:nvPr/>
          </p:nvSpPr>
          <p:spPr bwMode="auto">
            <a:xfrm>
              <a:off x="5360" y="1184"/>
              <a:ext cx="79" cy="7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 name="Oval 19"/>
            <p:cNvSpPr>
              <a:spLocks noChangeArrowheads="1"/>
            </p:cNvSpPr>
            <p:nvPr/>
          </p:nvSpPr>
          <p:spPr bwMode="auto">
            <a:xfrm>
              <a:off x="5472" y="1184"/>
              <a:ext cx="79" cy="7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 name="Oval 20"/>
            <p:cNvSpPr>
              <a:spLocks noChangeArrowheads="1"/>
            </p:cNvSpPr>
            <p:nvPr/>
          </p:nvSpPr>
          <p:spPr bwMode="auto">
            <a:xfrm>
              <a:off x="5584" y="1184"/>
              <a:ext cx="80"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6" name="Oval 21"/>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7" name="Oval 22"/>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8" name="Oval 23"/>
            <p:cNvSpPr>
              <a:spLocks noChangeArrowheads="1"/>
            </p:cNvSpPr>
            <p:nvPr/>
          </p:nvSpPr>
          <p:spPr bwMode="auto">
            <a:xfrm>
              <a:off x="5360" y="1296"/>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9" name="Oval 24"/>
            <p:cNvSpPr>
              <a:spLocks noChangeArrowheads="1"/>
            </p:cNvSpPr>
            <p:nvPr/>
          </p:nvSpPr>
          <p:spPr bwMode="auto">
            <a:xfrm>
              <a:off x="5472" y="1296"/>
              <a:ext cx="79"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0" name="Oval 25"/>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1" name="Oval 26"/>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2" name="Oval 27"/>
            <p:cNvSpPr>
              <a:spLocks noChangeArrowheads="1"/>
            </p:cNvSpPr>
            <p:nvPr/>
          </p:nvSpPr>
          <p:spPr bwMode="auto">
            <a:xfrm>
              <a:off x="5360" y="1408"/>
              <a:ext cx="79"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3" name="Oval 28"/>
            <p:cNvSpPr>
              <a:spLocks noChangeArrowheads="1"/>
            </p:cNvSpPr>
            <p:nvPr/>
          </p:nvSpPr>
          <p:spPr bwMode="auto">
            <a:xfrm>
              <a:off x="5472" y="1408"/>
              <a:ext cx="79"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 name="Oval 29"/>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 name="Oval 30"/>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6" name="Oval 31"/>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7" name="Oval 32"/>
            <p:cNvSpPr>
              <a:spLocks noChangeArrowheads="1"/>
            </p:cNvSpPr>
            <p:nvPr/>
          </p:nvSpPr>
          <p:spPr bwMode="auto">
            <a:xfrm>
              <a:off x="5360" y="1520"/>
              <a:ext cx="79"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8" name="Oval 33"/>
            <p:cNvSpPr>
              <a:spLocks noChangeArrowheads="1"/>
            </p:cNvSpPr>
            <p:nvPr/>
          </p:nvSpPr>
          <p:spPr bwMode="auto">
            <a:xfrm>
              <a:off x="5472" y="1520"/>
              <a:ext cx="79" cy="79"/>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9" name="Oval 34"/>
            <p:cNvSpPr>
              <a:spLocks noChangeArrowheads="1"/>
            </p:cNvSpPr>
            <p:nvPr/>
          </p:nvSpPr>
          <p:spPr bwMode="auto">
            <a:xfrm>
              <a:off x="5136" y="1632"/>
              <a:ext cx="80"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0" name="Oval 35"/>
            <p:cNvSpPr>
              <a:spLocks noChangeArrowheads="1"/>
            </p:cNvSpPr>
            <p:nvPr/>
          </p:nvSpPr>
          <p:spPr bwMode="auto">
            <a:xfrm>
              <a:off x="5248" y="1632"/>
              <a:ext cx="79"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1" name="Oval 36"/>
            <p:cNvSpPr>
              <a:spLocks noChangeArrowheads="1"/>
            </p:cNvSpPr>
            <p:nvPr/>
          </p:nvSpPr>
          <p:spPr bwMode="auto">
            <a:xfrm>
              <a:off x="5360" y="1632"/>
              <a:ext cx="79" cy="79"/>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2" name="Oval 37"/>
            <p:cNvSpPr>
              <a:spLocks noChangeArrowheads="1"/>
            </p:cNvSpPr>
            <p:nvPr/>
          </p:nvSpPr>
          <p:spPr bwMode="auto">
            <a:xfrm>
              <a:off x="5472" y="1632"/>
              <a:ext cx="79" cy="79"/>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3" name="Oval 38"/>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4" name="Oval 39"/>
            <p:cNvSpPr>
              <a:spLocks noChangeArrowheads="1"/>
            </p:cNvSpPr>
            <p:nvPr/>
          </p:nvSpPr>
          <p:spPr bwMode="auto">
            <a:xfrm>
              <a:off x="5472" y="1744"/>
              <a:ext cx="79"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pic>
        <p:nvPicPr>
          <p:cNvPr id="2" name="Picture 2" descr="C:\Users\Zohaib Ahmad Khan\Desktop\pptfyp.tif"/>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568412" y="6096000"/>
            <a:ext cx="2581275" cy="7620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978"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Lst>
  <p:hf sldNum="0" hdr="0" dt="0"/>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defRPr>
      </a:lvl2pPr>
      <a:lvl3pPr algn="l" rtl="0" eaLnBrk="0" fontAlgn="base" hangingPunct="0">
        <a:spcBef>
          <a:spcPct val="0"/>
        </a:spcBef>
        <a:spcAft>
          <a:spcPct val="0"/>
        </a:spcAft>
        <a:defRPr sz="3900" b="1">
          <a:solidFill>
            <a:schemeClr val="tx2"/>
          </a:solidFill>
          <a:latin typeface="Arial" charset="0"/>
        </a:defRPr>
      </a:lvl3pPr>
      <a:lvl4pPr algn="l" rtl="0" eaLnBrk="0" fontAlgn="base" hangingPunct="0">
        <a:spcBef>
          <a:spcPct val="0"/>
        </a:spcBef>
        <a:spcAft>
          <a:spcPct val="0"/>
        </a:spcAft>
        <a:defRPr sz="3900" b="1">
          <a:solidFill>
            <a:schemeClr val="tx2"/>
          </a:solidFill>
          <a:latin typeface="Arial" charset="0"/>
        </a:defRPr>
      </a:lvl4pPr>
      <a:lvl5pPr algn="l" rtl="0" eaLnBrk="0" fontAlgn="base" hangingPunct="0">
        <a:spcBef>
          <a:spcPct val="0"/>
        </a:spcBef>
        <a:spcAft>
          <a:spcPct val="0"/>
        </a:spcAft>
        <a:defRPr sz="3900" b="1">
          <a:solidFill>
            <a:schemeClr val="tx2"/>
          </a:solidFill>
          <a:latin typeface="Arial" charset="0"/>
        </a:defRPr>
      </a:lvl5pPr>
      <a:lvl6pPr marL="457200" algn="l" rtl="0" fontAlgn="base">
        <a:spcBef>
          <a:spcPct val="0"/>
        </a:spcBef>
        <a:spcAft>
          <a:spcPct val="0"/>
        </a:spcAft>
        <a:defRPr sz="3900" b="1">
          <a:solidFill>
            <a:schemeClr val="tx2"/>
          </a:solidFill>
          <a:latin typeface="Arial" charset="0"/>
        </a:defRPr>
      </a:lvl6pPr>
      <a:lvl7pPr marL="914400" algn="l" rtl="0" fontAlgn="base">
        <a:spcBef>
          <a:spcPct val="0"/>
        </a:spcBef>
        <a:spcAft>
          <a:spcPct val="0"/>
        </a:spcAft>
        <a:defRPr sz="3900" b="1">
          <a:solidFill>
            <a:schemeClr val="tx2"/>
          </a:solidFill>
          <a:latin typeface="Arial" charset="0"/>
        </a:defRPr>
      </a:lvl7pPr>
      <a:lvl8pPr marL="1371600" algn="l" rtl="0" fontAlgn="base">
        <a:spcBef>
          <a:spcPct val="0"/>
        </a:spcBef>
        <a:spcAft>
          <a:spcPct val="0"/>
        </a:spcAft>
        <a:defRPr sz="3900" b="1">
          <a:solidFill>
            <a:schemeClr val="tx2"/>
          </a:solidFill>
          <a:latin typeface="Arial" charset="0"/>
        </a:defRPr>
      </a:lvl8pPr>
      <a:lvl9pPr marL="1828800" algn="l" rtl="0" fontAlgn="base">
        <a:spcBef>
          <a:spcPct val="0"/>
        </a:spcBef>
        <a:spcAft>
          <a:spcPct val="0"/>
        </a:spcAft>
        <a:defRPr sz="39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8280/ts.380503" TargetMode="External"/><Relationship Id="rId7" Type="http://schemas.openxmlformats.org/officeDocument/2006/relationships/hyperlink" Target="https://doi.org/10.1109/INDICON.2015.7443633" TargetMode="External"/><Relationship Id="rId2" Type="http://schemas.openxmlformats.org/officeDocument/2006/relationships/hyperlink" Target="https://doi.org/10.1007/s10489-021-02696-6" TargetMode="External"/><Relationship Id="rId1" Type="http://schemas.openxmlformats.org/officeDocument/2006/relationships/slideLayout" Target="../slideLayouts/slideLayout2.xml"/><Relationship Id="rId6" Type="http://schemas.openxmlformats.org/officeDocument/2006/relationships/hyperlink" Target="https://doi.org/10.1016/j.xcrp.2021.100541" TargetMode="External"/><Relationship Id="rId5" Type="http://schemas.openxmlformats.org/officeDocument/2006/relationships/hyperlink" Target="https://doi.org/10.3390/app9040702" TargetMode="External"/><Relationship Id="rId4" Type="http://schemas.openxmlformats.org/officeDocument/2006/relationships/hyperlink" Target="https://doi.org/10.1109/ACCESS.2024.3451660"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6"/>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rgbClr val="0033CC"/>
                </a:solidFill>
              </a:rPr>
              <a:t>Department of Biomedical Engineering</a:t>
            </a:r>
          </a:p>
        </p:txBody>
      </p:sp>
      <p:sp>
        <p:nvSpPr>
          <p:cNvPr id="3075" name="Rectangle 2"/>
          <p:cNvSpPr>
            <a:spLocks noGrp="1" noChangeArrowheads="1"/>
          </p:cNvSpPr>
          <p:nvPr>
            <p:ph type="ctrTitle"/>
          </p:nvPr>
        </p:nvSpPr>
        <p:spPr>
          <a:xfrm>
            <a:off x="-304800" y="524712"/>
            <a:ext cx="7772400" cy="2524125"/>
          </a:xfrm>
        </p:spPr>
        <p:txBody>
          <a:bodyPr/>
          <a:lstStyle/>
          <a:p>
            <a:pPr algn="ctr" eaLnBrk="1" hangingPunct="1"/>
            <a:r>
              <a:rPr lang="en-US" sz="3200" dirty="0"/>
              <a:t>UPEC: A Multi-Modal AI-Powered Device for Portable ECG, PCG, and PPG Cardiac Diagnostics</a:t>
            </a:r>
            <a:br>
              <a:rPr lang="en-US" sz="3200" dirty="0"/>
            </a:br>
            <a:endParaRPr lang="en-US" sz="3200" dirty="0"/>
          </a:p>
        </p:txBody>
      </p:sp>
      <p:sp>
        <p:nvSpPr>
          <p:cNvPr id="3076" name="Rectangle 3"/>
          <p:cNvSpPr>
            <a:spLocks noGrp="1" noChangeArrowheads="1"/>
          </p:cNvSpPr>
          <p:nvPr>
            <p:ph type="subTitle" idx="1"/>
          </p:nvPr>
        </p:nvSpPr>
        <p:spPr>
          <a:xfrm>
            <a:off x="381000" y="3048000"/>
            <a:ext cx="6400800" cy="3429000"/>
          </a:xfrm>
        </p:spPr>
        <p:txBody>
          <a:bodyPr/>
          <a:lstStyle/>
          <a:p>
            <a:pPr eaLnBrk="1" hangingPunct="1"/>
            <a:r>
              <a:rPr lang="en-US" sz="2800" b="1" dirty="0"/>
              <a:t>Group Members: </a:t>
            </a:r>
          </a:p>
          <a:p>
            <a:pPr eaLnBrk="1" hangingPunct="1"/>
            <a:r>
              <a:rPr lang="en-US" sz="2400" dirty="0"/>
              <a:t>Khair Ul Wara (36443)</a:t>
            </a:r>
          </a:p>
          <a:p>
            <a:pPr eaLnBrk="1" hangingPunct="1"/>
            <a:r>
              <a:rPr lang="en-US" sz="2400" dirty="0"/>
              <a:t>Rana Talha Khalid (39220)</a:t>
            </a:r>
          </a:p>
          <a:p>
            <a:pPr eaLnBrk="1" hangingPunct="1"/>
            <a:r>
              <a:rPr lang="en-US" sz="2400" dirty="0"/>
              <a:t>Muhammad Hasan Masrur (37112)</a:t>
            </a:r>
          </a:p>
          <a:p>
            <a:pPr eaLnBrk="1" hangingPunct="1"/>
            <a:r>
              <a:rPr lang="en-US" sz="2400" dirty="0"/>
              <a:t>Abdul Alber (31600)</a:t>
            </a:r>
          </a:p>
          <a:p>
            <a:pPr eaLnBrk="1" hangingPunct="1"/>
            <a:r>
              <a:rPr lang="en-US" sz="2800" b="1" dirty="0"/>
              <a:t>Supervisor:</a:t>
            </a:r>
          </a:p>
          <a:p>
            <a:pPr eaLnBrk="1" hangingPunct="1"/>
            <a:r>
              <a:rPr lang="en-US" sz="2400" dirty="0"/>
              <a:t>Dr. Jawad Hussain</a:t>
            </a:r>
          </a:p>
          <a:p>
            <a:pPr eaLnBrk="1" hangingPunct="1"/>
            <a:endParaRPr lang="en-US" sz="2800" dirty="0"/>
          </a:p>
          <a:p>
            <a:pPr eaLnBrk="1" hangingPunct="1"/>
            <a:endParaRPr lang="en-US" sz="1600" dirty="0"/>
          </a:p>
          <a:p>
            <a:pPr eaLnBrk="1" hangingPunct="1"/>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183C-1EEE-2411-9653-A12A879C664E}"/>
              </a:ext>
            </a:extLst>
          </p:cNvPr>
          <p:cNvSpPr>
            <a:spLocks noGrp="1"/>
          </p:cNvSpPr>
          <p:nvPr>
            <p:ph type="title"/>
          </p:nvPr>
        </p:nvSpPr>
        <p:spPr/>
        <p:txBody>
          <a:bodyPr/>
          <a:lstStyle/>
          <a:p>
            <a:pPr marL="0" indent="0">
              <a:buNone/>
            </a:pPr>
            <a:r>
              <a:rPr lang="en-US" dirty="0"/>
              <a:t>CIRCOR DIGISCOPE:</a:t>
            </a:r>
          </a:p>
        </p:txBody>
      </p:sp>
      <p:sp>
        <p:nvSpPr>
          <p:cNvPr id="3" name="Content Placeholder 2">
            <a:extLst>
              <a:ext uri="{FF2B5EF4-FFF2-40B4-BE49-F238E27FC236}">
                <a16:creationId xmlns:a16="http://schemas.microsoft.com/office/drawing/2014/main" id="{48E9C0F3-25CE-71EF-BEE2-25D0CC684E69}"/>
              </a:ext>
            </a:extLst>
          </p:cNvPr>
          <p:cNvSpPr>
            <a:spLocks noGrp="1"/>
          </p:cNvSpPr>
          <p:nvPr>
            <p:ph idx="1"/>
          </p:nvPr>
        </p:nvSpPr>
        <p:spPr>
          <a:xfrm>
            <a:off x="457200" y="1524000"/>
            <a:ext cx="8229600" cy="4411662"/>
          </a:xfrm>
        </p:spPr>
        <p:txBody>
          <a:bodyPr/>
          <a:lstStyle/>
          <a:p>
            <a:pPr algn="just"/>
            <a:r>
              <a:rPr lang="en-US" sz="1800" b="1" dirty="0"/>
              <a:t>Pediatric Heart Sound Database</a:t>
            </a:r>
            <a:r>
              <a:rPr lang="en-US" sz="1800" dirty="0"/>
              <a:t>: Contains </a:t>
            </a:r>
            <a:r>
              <a:rPr lang="en-US" sz="1800" b="1" dirty="0"/>
              <a:t>5,282 phonocardiogram (PCG) recordings</a:t>
            </a:r>
            <a:r>
              <a:rPr lang="en-US" sz="1800" dirty="0"/>
              <a:t> from </a:t>
            </a:r>
            <a:r>
              <a:rPr lang="en-US" sz="1800" b="1" dirty="0"/>
              <a:t>1,568 patients</a:t>
            </a:r>
            <a:r>
              <a:rPr lang="en-US" sz="1800" dirty="0"/>
              <a:t>, captured at four auscultation points (aortic, pulmonic, tricuspid, mitral) with an average length of 23 seconds.</a:t>
            </a:r>
          </a:p>
          <a:p>
            <a:pPr algn="just"/>
            <a:r>
              <a:rPr lang="en-US" sz="1800" b="1" dirty="0"/>
              <a:t>Rich Murmur Annotations</a:t>
            </a:r>
            <a:r>
              <a:rPr lang="en-US" sz="1800" dirty="0"/>
              <a:t>: Features </a:t>
            </a:r>
            <a:r>
              <a:rPr lang="en-US" sz="1800" b="1" dirty="0"/>
              <a:t>semi-supervised annotations</a:t>
            </a:r>
            <a:r>
              <a:rPr lang="en-US" sz="1800" dirty="0"/>
              <a:t> (validated by cardiac physiologists) detailing murmur characteristics: </a:t>
            </a:r>
            <a:r>
              <a:rPr lang="en-US" sz="1800" i="1" dirty="0"/>
              <a:t>timing</a:t>
            </a:r>
            <a:r>
              <a:rPr lang="en-US" sz="1800" dirty="0"/>
              <a:t> (systolic/diastolic), </a:t>
            </a:r>
            <a:r>
              <a:rPr lang="en-US" sz="1800" i="1" dirty="0"/>
              <a:t>shape</a:t>
            </a:r>
            <a:r>
              <a:rPr lang="en-US" sz="1800" dirty="0"/>
              <a:t> (crescendo, plateau), </a:t>
            </a:r>
            <a:r>
              <a:rPr lang="en-US" sz="1800" i="1" dirty="0"/>
              <a:t>pitch</a:t>
            </a:r>
            <a:r>
              <a:rPr lang="en-US" sz="1800" dirty="0"/>
              <a:t> (high/medium/low), </a:t>
            </a:r>
            <a:r>
              <a:rPr lang="en-US" sz="1800" i="1" dirty="0"/>
              <a:t>Levine grading</a:t>
            </a:r>
            <a:r>
              <a:rPr lang="en-US" sz="1800" dirty="0"/>
              <a:t>, and </a:t>
            </a:r>
            <a:r>
              <a:rPr lang="en-US" sz="1800" i="1" dirty="0"/>
              <a:t>quality</a:t>
            </a:r>
            <a:r>
              <a:rPr lang="en-US" sz="1800" dirty="0"/>
              <a:t> (blowing/harsh), stored in structured CSV metadata.</a:t>
            </a:r>
          </a:p>
          <a:p>
            <a:pPr algn="just"/>
            <a:r>
              <a:rPr lang="en-US" sz="1800" b="1" dirty="0"/>
              <a:t>Open Access for AI Research</a:t>
            </a:r>
            <a:r>
              <a:rPr lang="en-US" sz="1800" dirty="0"/>
              <a:t>: Released under </a:t>
            </a:r>
            <a:r>
              <a:rPr lang="en-US" sz="1800" b="1" dirty="0"/>
              <a:t>ODC-By 1.0 license</a:t>
            </a:r>
            <a:r>
              <a:rPr lang="en-US" sz="1800" dirty="0"/>
              <a:t> with WAV-format recordings, segmentation files, and train-test splits (30% public in v1.0.0), supporting development of automated murmur detection/classification algorithms in real-world noisy environments.</a:t>
            </a:r>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E03DE76B-F955-BA7C-E445-2DAFB7ADD2A4}"/>
              </a:ext>
            </a:extLst>
          </p:cNvPr>
          <p:cNvSpPr>
            <a:spLocks noGrp="1"/>
          </p:cNvSpPr>
          <p:nvPr>
            <p:ph type="ftr" sz="quarter" idx="11"/>
          </p:nvPr>
        </p:nvSpPr>
        <p:spPr/>
        <p:txBody>
          <a:bodyPr/>
          <a:lstStyle/>
          <a:p>
            <a:pPr>
              <a:defRPr/>
            </a:pPr>
            <a:r>
              <a:rPr lang="en-US" altLang="en-US"/>
              <a:t>Department of Electrical Engineering</a:t>
            </a:r>
          </a:p>
        </p:txBody>
      </p:sp>
    </p:spTree>
    <p:extLst>
      <p:ext uri="{BB962C8B-B14F-4D97-AF65-F5344CB8AC3E}">
        <p14:creationId xmlns:p14="http://schemas.microsoft.com/office/powerpoint/2010/main" val="2187050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1B2DD1-828B-D9E5-CA79-286C9522EF19}"/>
              </a:ext>
            </a:extLst>
          </p:cNvPr>
          <p:cNvSpPr/>
          <p:nvPr/>
        </p:nvSpPr>
        <p:spPr>
          <a:xfrm>
            <a:off x="0" y="647700"/>
            <a:ext cx="9144000" cy="5448300"/>
          </a:xfrm>
          <a:prstGeom prst="rect">
            <a:avLst/>
          </a:prstGeom>
          <a:solidFill>
            <a:schemeClr val="bg1"/>
          </a:solidFill>
          <a:ln>
            <a:solidFill>
              <a:schemeClr val="bg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0"/>
            <a:ext cx="7543800" cy="1295400"/>
          </a:xfrm>
        </p:spPr>
        <p:txBody>
          <a:bodyPr/>
          <a:lstStyle/>
          <a:p>
            <a:pPr lvl="0"/>
            <a:br>
              <a:rPr lang="en-US" dirty="0"/>
            </a:br>
            <a:br>
              <a:rPr lang="en-US" dirty="0"/>
            </a:br>
            <a:r>
              <a:rPr lang="en-US" dirty="0"/>
              <a:t>Timeline</a:t>
            </a:r>
            <a:br>
              <a:rPr lang="en-US" dirty="0"/>
            </a:b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89748677"/>
              </p:ext>
            </p:extLst>
          </p:nvPr>
        </p:nvGraphicFramePr>
        <p:xfrm>
          <a:off x="304800" y="868680"/>
          <a:ext cx="8534400" cy="5114989"/>
        </p:xfrm>
        <a:graphic>
          <a:graphicData uri="http://schemas.openxmlformats.org/drawingml/2006/table">
            <a:tbl>
              <a:tblPr>
                <a:tableStyleId>{E8B1032C-EA38-4F05-BA0D-38AFFFC7BED3}</a:tableStyleId>
              </a:tblPr>
              <a:tblGrid>
                <a:gridCol w="28448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1200">
                  <a:extLst>
                    <a:ext uri="{9D8B030D-6E8A-4147-A177-3AD203B41FA5}">
                      <a16:colId xmlns:a16="http://schemas.microsoft.com/office/drawing/2014/main" val="20003"/>
                    </a:ext>
                  </a:extLst>
                </a:gridCol>
                <a:gridCol w="711200">
                  <a:extLst>
                    <a:ext uri="{9D8B030D-6E8A-4147-A177-3AD203B41FA5}">
                      <a16:colId xmlns:a16="http://schemas.microsoft.com/office/drawing/2014/main" val="20004"/>
                    </a:ext>
                  </a:extLst>
                </a:gridCol>
                <a:gridCol w="7112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711200">
                  <a:extLst>
                    <a:ext uri="{9D8B030D-6E8A-4147-A177-3AD203B41FA5}">
                      <a16:colId xmlns:a16="http://schemas.microsoft.com/office/drawing/2014/main" val="20008"/>
                    </a:ext>
                  </a:extLst>
                </a:gridCol>
              </a:tblGrid>
              <a:tr h="360109">
                <a:tc>
                  <a:txBody>
                    <a:bodyPr/>
                    <a:lstStyle/>
                    <a:p>
                      <a:pPr marL="0" marR="0" algn="just">
                        <a:spcBef>
                          <a:spcPts val="0"/>
                        </a:spcBef>
                        <a:spcAft>
                          <a:spcPts val="0"/>
                        </a:spcAft>
                      </a:pPr>
                      <a:r>
                        <a:rPr lang="en-US" sz="1200" dirty="0">
                          <a:effectLst/>
                        </a:rPr>
                        <a:t>Activity</a:t>
                      </a:r>
                      <a:endParaRPr lang="en-US" sz="1200" dirty="0">
                        <a:effectLst/>
                        <a:latin typeface="Times New Roman"/>
                        <a:ea typeface="Times New Roman"/>
                      </a:endParaRPr>
                    </a:p>
                  </a:txBody>
                  <a:tcPr marL="68580" marR="68580" marT="0" marB="0" anchor="ctr"/>
                </a:tc>
                <a:tc gridSpan="2">
                  <a:txBody>
                    <a:bodyPr/>
                    <a:lstStyle/>
                    <a:p>
                      <a:pPr marL="0" marR="0" algn="ctr">
                        <a:spcBef>
                          <a:spcPts val="0"/>
                        </a:spcBef>
                        <a:spcAft>
                          <a:spcPts val="0"/>
                        </a:spcAft>
                      </a:pPr>
                      <a:r>
                        <a:rPr lang="en-US" sz="1200" dirty="0">
                          <a:effectLst/>
                        </a:rPr>
                        <a:t>October</a:t>
                      </a:r>
                      <a:r>
                        <a:rPr lang="en-US" sz="1200" baseline="0" dirty="0">
                          <a:effectLst/>
                        </a:rPr>
                        <a:t>-Nov 2024</a:t>
                      </a:r>
                      <a:endParaRPr lang="en-US" sz="1200" dirty="0">
                        <a:effectLst/>
                      </a:endParaRPr>
                    </a:p>
                  </a:txBody>
                  <a:tcPr marL="68580" marR="68580" marT="0" marB="0" anchor="ctr"/>
                </a:tc>
                <a:tc hMerge="1">
                  <a:txBody>
                    <a:bodyPr/>
                    <a:lstStyle/>
                    <a:p>
                      <a:endParaRPr lang="en-US"/>
                    </a:p>
                  </a:txBody>
                  <a:tcPr/>
                </a:tc>
                <a:tc>
                  <a:txBody>
                    <a:bodyPr/>
                    <a:lstStyle/>
                    <a:p>
                      <a:pPr marL="0" marR="0" algn="ctr">
                        <a:spcBef>
                          <a:spcPts val="0"/>
                        </a:spcBef>
                        <a:spcAft>
                          <a:spcPts val="0"/>
                        </a:spcAft>
                      </a:pPr>
                      <a:r>
                        <a:rPr lang="en-US" sz="1200" dirty="0">
                          <a:effectLst/>
                        </a:rPr>
                        <a:t>Dec-24</a:t>
                      </a:r>
                    </a:p>
                  </a:txBody>
                  <a:tcPr marL="68580" marR="68580" marT="0" marB="0" anchor="ctr"/>
                </a:tc>
                <a:tc>
                  <a:txBody>
                    <a:bodyPr/>
                    <a:lstStyle/>
                    <a:p>
                      <a:pPr marL="0" marR="0" algn="ctr">
                        <a:spcBef>
                          <a:spcPts val="0"/>
                        </a:spcBef>
                        <a:spcAft>
                          <a:spcPts val="0"/>
                        </a:spcAft>
                      </a:pPr>
                      <a:r>
                        <a:rPr lang="en-US" sz="1200" dirty="0">
                          <a:effectLst/>
                        </a:rPr>
                        <a:t>Jan-25</a:t>
                      </a:r>
                    </a:p>
                  </a:txBody>
                  <a:tcPr marL="68580" marR="68580" marT="0" marB="0" anchor="ctr"/>
                </a:tc>
                <a:tc>
                  <a:txBody>
                    <a:bodyPr/>
                    <a:lstStyle/>
                    <a:p>
                      <a:pPr marL="0" marR="0" algn="ctr">
                        <a:spcBef>
                          <a:spcPts val="0"/>
                        </a:spcBef>
                        <a:spcAft>
                          <a:spcPts val="0"/>
                        </a:spcAft>
                      </a:pPr>
                      <a:r>
                        <a:rPr lang="en-US" sz="1200" dirty="0">
                          <a:effectLst/>
                        </a:rPr>
                        <a:t>Feb-25</a:t>
                      </a:r>
                    </a:p>
                  </a:txBody>
                  <a:tcPr marL="68580" marR="68580" marT="0" marB="0" anchor="ctr"/>
                </a:tc>
                <a:tc>
                  <a:txBody>
                    <a:bodyPr/>
                    <a:lstStyle/>
                    <a:p>
                      <a:pPr marL="0" marR="0" algn="ctr">
                        <a:spcBef>
                          <a:spcPts val="0"/>
                        </a:spcBef>
                        <a:spcAft>
                          <a:spcPts val="0"/>
                        </a:spcAft>
                      </a:pPr>
                      <a:r>
                        <a:rPr lang="en-US" sz="1200" dirty="0">
                          <a:effectLst/>
                        </a:rPr>
                        <a:t>March 25</a:t>
                      </a:r>
                    </a:p>
                  </a:txBody>
                  <a:tcPr marL="68580" marR="68580" marT="0" marB="0" anchor="ctr"/>
                </a:tc>
                <a:tc gridSpan="2">
                  <a:txBody>
                    <a:bodyPr/>
                    <a:lstStyle/>
                    <a:p>
                      <a:pPr marL="0" marR="0" algn="ctr">
                        <a:spcBef>
                          <a:spcPts val="0"/>
                        </a:spcBef>
                        <a:spcAft>
                          <a:spcPts val="0"/>
                        </a:spcAft>
                      </a:pPr>
                      <a:r>
                        <a:rPr lang="en-US" sz="1200" dirty="0">
                          <a:effectLst/>
                        </a:rPr>
                        <a:t>April-May</a:t>
                      </a:r>
                      <a:r>
                        <a:rPr lang="en-US" sz="1200" baseline="0" dirty="0">
                          <a:effectLst/>
                        </a:rPr>
                        <a:t>  25</a:t>
                      </a:r>
                      <a:endParaRPr lang="en-US" sz="1200" dirty="0">
                        <a:effectLst/>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738282">
                <a:tc>
                  <a:txBody>
                    <a:bodyPr/>
                    <a:lstStyle/>
                    <a:p>
                      <a:pPr marL="0" marR="0">
                        <a:spcBef>
                          <a:spcPts val="0"/>
                        </a:spcBef>
                        <a:spcAft>
                          <a:spcPts val="0"/>
                        </a:spcAft>
                      </a:pPr>
                      <a:r>
                        <a:rPr lang="en-US" sz="1200" dirty="0">
                          <a:effectLst/>
                        </a:rPr>
                        <a:t>Collection of Literature</a:t>
                      </a:r>
                      <a:endParaRPr lang="en-US" sz="1200" dirty="0">
                        <a:effectLst/>
                        <a:latin typeface="Times New Roman"/>
                        <a:ea typeface="Times New Roman"/>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effectLst/>
                        </a:rPr>
                        <a:t> </a:t>
                      </a:r>
                      <a:r>
                        <a:rPr lang="en-US" sz="1200" dirty="0"/>
                        <a:t>✔</a:t>
                      </a:r>
                    </a:p>
                    <a:p>
                      <a:pPr marL="0" marR="0" algn="ctr">
                        <a:spcBef>
                          <a:spcPts val="0"/>
                        </a:spcBef>
                        <a:spcAft>
                          <a:spcPts val="0"/>
                        </a:spcAft>
                      </a:pPr>
                      <a:r>
                        <a:rPr lang="en-US" sz="1200" dirty="0">
                          <a:solidFill>
                            <a:srgbClr val="A6A6A6"/>
                          </a:solidFill>
                          <a:effectLst/>
                        </a:rPr>
                        <a:t> </a:t>
                      </a:r>
                      <a:endParaRPr lang="en-US" sz="1100" dirty="0">
                        <a:solidFill>
                          <a:srgbClr val="000000"/>
                        </a:solidFill>
                        <a:effectLst/>
                      </a:endParaRPr>
                    </a:p>
                    <a:p>
                      <a:pPr marL="0" marR="0" algn="just">
                        <a:spcBef>
                          <a:spcPts val="0"/>
                        </a:spcBef>
                        <a:spcAft>
                          <a:spcPts val="0"/>
                        </a:spcAft>
                      </a:pPr>
                      <a:endParaRPr lang="en-US" sz="1200" dirty="0">
                        <a:effectLst/>
                        <a:latin typeface="Times New Roman"/>
                        <a:ea typeface="Times New Roman"/>
                      </a:endParaRPr>
                    </a:p>
                  </a:txBody>
                  <a:tcPr marL="68580" marR="68580" marT="0" marB="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200" dirty="0">
                          <a:effectLst/>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p>
                    <a:p>
                      <a:pPr marL="0" marR="0" algn="ctr">
                        <a:spcBef>
                          <a:spcPts val="0"/>
                        </a:spcBef>
                        <a:spcAft>
                          <a:spcPts val="0"/>
                        </a:spcAft>
                      </a:pPr>
                      <a:r>
                        <a:rPr lang="en-US" sz="1200" dirty="0">
                          <a:solidFill>
                            <a:srgbClr val="A6A6A6"/>
                          </a:solidFill>
                          <a:effectLst/>
                        </a:rPr>
                        <a:t> </a:t>
                      </a:r>
                      <a:endParaRPr lang="en-US" sz="1100" dirty="0">
                        <a:solidFill>
                          <a:srgbClr val="000000"/>
                        </a:solidFill>
                        <a:effectLst/>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algn="just">
                        <a:spcBef>
                          <a:spcPts val="0"/>
                        </a:spcBef>
                        <a:spcAft>
                          <a:spcPts val="0"/>
                        </a:spcAft>
                      </a:pP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extLst>
                  <a:ext uri="{0D108BD9-81ED-4DB2-BD59-A6C34878D82A}">
                    <a16:rowId xmlns:a16="http://schemas.microsoft.com/office/drawing/2014/main" val="10001"/>
                  </a:ext>
                </a:extLst>
              </a:tr>
              <a:tr h="540163">
                <a:tc>
                  <a:txBody>
                    <a:bodyPr/>
                    <a:lstStyle/>
                    <a:p>
                      <a:pPr marL="0" marR="0">
                        <a:spcBef>
                          <a:spcPts val="0"/>
                        </a:spcBef>
                        <a:spcAft>
                          <a:spcPts val="0"/>
                        </a:spcAft>
                      </a:pPr>
                      <a:r>
                        <a:rPr lang="en-US" sz="1200" dirty="0">
                          <a:effectLst/>
                        </a:rPr>
                        <a:t>Study of Literature</a:t>
                      </a: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effectLst/>
                        </a:rPr>
                        <a:t> </a:t>
                      </a:r>
                      <a:r>
                        <a:rPr lang="en-US" sz="1200" dirty="0"/>
                        <a:t>✔</a:t>
                      </a:r>
                    </a:p>
                    <a:p>
                      <a:pPr marL="0" marR="0" algn="ctr">
                        <a:spcBef>
                          <a:spcPts val="0"/>
                        </a:spcBef>
                        <a:spcAft>
                          <a:spcPts val="0"/>
                        </a:spcAft>
                      </a:pPr>
                      <a:r>
                        <a:rPr lang="en-US" sz="1200" dirty="0">
                          <a:solidFill>
                            <a:srgbClr val="A6A6A6"/>
                          </a:solidFill>
                          <a:effectLst/>
                        </a:rPr>
                        <a:t> </a:t>
                      </a:r>
                      <a:endParaRPr lang="en-US" sz="1100" dirty="0">
                        <a:solidFill>
                          <a:srgbClr val="000000"/>
                        </a:solidFill>
                        <a:effectLst/>
                      </a:endParaRPr>
                    </a:p>
                    <a:p>
                      <a:pPr marL="0" marR="0" algn="just">
                        <a:spcBef>
                          <a:spcPts val="0"/>
                        </a:spcBef>
                        <a:spcAft>
                          <a:spcPts val="0"/>
                        </a:spcAft>
                      </a:pP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extLst>
                  <a:ext uri="{0D108BD9-81ED-4DB2-BD59-A6C34878D82A}">
                    <a16:rowId xmlns:a16="http://schemas.microsoft.com/office/drawing/2014/main" val="10002"/>
                  </a:ext>
                </a:extLst>
              </a:tr>
              <a:tr h="540163">
                <a:tc>
                  <a:txBody>
                    <a:bodyPr/>
                    <a:lstStyle/>
                    <a:p>
                      <a:pPr marL="0" marR="0">
                        <a:spcBef>
                          <a:spcPts val="0"/>
                        </a:spcBef>
                        <a:spcAft>
                          <a:spcPts val="0"/>
                        </a:spcAft>
                      </a:pPr>
                      <a:r>
                        <a:rPr lang="en-US" sz="1200" dirty="0">
                          <a:effectLst/>
                        </a:rPr>
                        <a:t>Analysis of Proposed Scheme</a:t>
                      </a: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effectLst/>
                        </a:rPr>
                        <a:t> </a:t>
                      </a:r>
                      <a:r>
                        <a:rPr lang="en-US" sz="1200" dirty="0"/>
                        <a:t>✔</a:t>
                      </a:r>
                    </a:p>
                    <a:p>
                      <a:pPr marL="0" marR="0" algn="ctr">
                        <a:spcBef>
                          <a:spcPts val="0"/>
                        </a:spcBef>
                        <a:spcAft>
                          <a:spcPts val="0"/>
                        </a:spcAft>
                      </a:pPr>
                      <a:r>
                        <a:rPr lang="en-US" sz="1200" dirty="0">
                          <a:solidFill>
                            <a:srgbClr val="A6A6A6"/>
                          </a:solidFill>
                          <a:effectLst/>
                        </a:rPr>
                        <a:t> </a:t>
                      </a:r>
                      <a:endParaRPr lang="en-US" sz="1100" dirty="0">
                        <a:solidFill>
                          <a:srgbClr val="000000"/>
                        </a:solidFill>
                        <a:effectLst/>
                      </a:endParaRPr>
                    </a:p>
                    <a:p>
                      <a:pPr marL="0" marR="0" algn="just">
                        <a:spcBef>
                          <a:spcPts val="0"/>
                        </a:spcBef>
                        <a:spcAft>
                          <a:spcPts val="0"/>
                        </a:spcAft>
                      </a:pP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extLst>
                  <a:ext uri="{0D108BD9-81ED-4DB2-BD59-A6C34878D82A}">
                    <a16:rowId xmlns:a16="http://schemas.microsoft.com/office/drawing/2014/main" val="10003"/>
                  </a:ext>
                </a:extLst>
              </a:tr>
              <a:tr h="540163">
                <a:tc>
                  <a:txBody>
                    <a:bodyPr/>
                    <a:lstStyle/>
                    <a:p>
                      <a:pPr marL="0" marR="0">
                        <a:spcBef>
                          <a:spcPts val="0"/>
                        </a:spcBef>
                        <a:spcAft>
                          <a:spcPts val="0"/>
                        </a:spcAft>
                      </a:pPr>
                      <a:r>
                        <a:rPr lang="en-US" sz="1200">
                          <a:effectLst/>
                        </a:rPr>
                        <a:t>Preparation of Schemes / Model</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effectLst/>
                        </a:rPr>
                        <a:t> </a:t>
                      </a:r>
                      <a:r>
                        <a:rPr lang="en-US" sz="1200" dirty="0"/>
                        <a:t>✔</a:t>
                      </a:r>
                    </a:p>
                    <a:p>
                      <a:pPr marL="0" marR="0" algn="ctr">
                        <a:spcBef>
                          <a:spcPts val="0"/>
                        </a:spcBef>
                        <a:spcAft>
                          <a:spcPts val="0"/>
                        </a:spcAft>
                      </a:pPr>
                      <a:r>
                        <a:rPr lang="en-US" sz="1200" dirty="0">
                          <a:solidFill>
                            <a:srgbClr val="A6A6A6"/>
                          </a:solidFill>
                          <a:effectLst/>
                        </a:rPr>
                        <a:t> </a:t>
                      </a:r>
                      <a:endParaRPr lang="en-US" sz="1100" dirty="0">
                        <a:solidFill>
                          <a:srgbClr val="000000"/>
                        </a:solidFill>
                        <a:effectLst/>
                      </a:endParaRPr>
                    </a:p>
                    <a:p>
                      <a:pPr marL="0" marR="0" algn="just">
                        <a:spcBef>
                          <a:spcPts val="0"/>
                        </a:spcBef>
                        <a:spcAft>
                          <a:spcPts val="0"/>
                        </a:spcAft>
                      </a:pP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extLst>
                  <a:ext uri="{0D108BD9-81ED-4DB2-BD59-A6C34878D82A}">
                    <a16:rowId xmlns:a16="http://schemas.microsoft.com/office/drawing/2014/main" val="10004"/>
                  </a:ext>
                </a:extLst>
              </a:tr>
              <a:tr h="540163">
                <a:tc>
                  <a:txBody>
                    <a:bodyPr/>
                    <a:lstStyle/>
                    <a:p>
                      <a:pPr marL="0" marR="0">
                        <a:spcBef>
                          <a:spcPts val="0"/>
                        </a:spcBef>
                        <a:spcAft>
                          <a:spcPts val="0"/>
                        </a:spcAft>
                      </a:pPr>
                      <a:r>
                        <a:rPr lang="en-US" sz="1200" dirty="0">
                          <a:effectLst/>
                        </a:rPr>
                        <a:t>Implementation of Schemes/Model</a:t>
                      </a: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effectLst/>
                        </a:rPr>
                        <a:t> </a:t>
                      </a:r>
                      <a:r>
                        <a:rPr lang="en-US" sz="1200" dirty="0"/>
                        <a:t>✔</a:t>
                      </a:r>
                    </a:p>
                    <a:p>
                      <a:pPr marL="0" marR="0" algn="ctr">
                        <a:spcBef>
                          <a:spcPts val="0"/>
                        </a:spcBef>
                        <a:spcAft>
                          <a:spcPts val="0"/>
                        </a:spcAft>
                      </a:pPr>
                      <a:r>
                        <a:rPr lang="en-US" sz="1200" dirty="0">
                          <a:solidFill>
                            <a:srgbClr val="A6A6A6"/>
                          </a:solidFill>
                          <a:effectLst/>
                        </a:rPr>
                        <a:t> </a:t>
                      </a:r>
                      <a:endParaRPr lang="en-US" sz="1100" dirty="0">
                        <a:solidFill>
                          <a:srgbClr val="000000"/>
                        </a:solidFill>
                        <a:effectLst/>
                      </a:endParaRPr>
                    </a:p>
                    <a:p>
                      <a:pPr marL="0" marR="0" algn="just">
                        <a:spcBef>
                          <a:spcPts val="0"/>
                        </a:spcBef>
                        <a:spcAft>
                          <a:spcPts val="0"/>
                        </a:spcAft>
                      </a:pPr>
                      <a:endParaRPr lang="en-US" sz="1200" dirty="0">
                        <a:effectLst/>
                        <a:latin typeface="Times New Roman"/>
                        <a:ea typeface="Times New Roman"/>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effectLst/>
                        </a:rPr>
                        <a:t> </a:t>
                      </a:r>
                      <a:r>
                        <a:rPr lang="en-US" sz="1200" dirty="0"/>
                        <a:t>✔</a:t>
                      </a:r>
                    </a:p>
                    <a:p>
                      <a:pPr marL="0" marR="0" algn="ctr">
                        <a:spcBef>
                          <a:spcPts val="0"/>
                        </a:spcBef>
                        <a:spcAft>
                          <a:spcPts val="0"/>
                        </a:spcAft>
                      </a:pPr>
                      <a:r>
                        <a:rPr lang="en-US" sz="1200" dirty="0">
                          <a:solidFill>
                            <a:srgbClr val="A6A6A6"/>
                          </a:solidFill>
                          <a:effectLst/>
                        </a:rPr>
                        <a:t> </a:t>
                      </a:r>
                      <a:endParaRPr lang="en-US" sz="1100" dirty="0">
                        <a:solidFill>
                          <a:srgbClr val="000000"/>
                        </a:solidFill>
                        <a:effectLst/>
                      </a:endParaRPr>
                    </a:p>
                    <a:p>
                      <a:pPr marL="0" marR="0" algn="just">
                        <a:spcBef>
                          <a:spcPts val="0"/>
                        </a:spcBef>
                        <a:spcAft>
                          <a:spcPts val="0"/>
                        </a:spcAft>
                      </a:pP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extLst>
                  <a:ext uri="{0D108BD9-81ED-4DB2-BD59-A6C34878D82A}">
                    <a16:rowId xmlns:a16="http://schemas.microsoft.com/office/drawing/2014/main" val="10005"/>
                  </a:ext>
                </a:extLst>
              </a:tr>
              <a:tr h="540163">
                <a:tc>
                  <a:txBody>
                    <a:bodyPr/>
                    <a:lstStyle/>
                    <a:p>
                      <a:pPr marL="0" marR="0">
                        <a:spcBef>
                          <a:spcPts val="0"/>
                        </a:spcBef>
                        <a:spcAft>
                          <a:spcPts val="0"/>
                        </a:spcAft>
                      </a:pPr>
                      <a:r>
                        <a:rPr lang="en-US" sz="1200" dirty="0">
                          <a:effectLst/>
                        </a:rPr>
                        <a:t>Analysis &amp; Simulation</a:t>
                      </a: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effectLst/>
                        </a:rPr>
                        <a:t> </a:t>
                      </a:r>
                      <a:r>
                        <a:rPr lang="en-US" sz="1200" dirty="0"/>
                        <a:t>✔</a:t>
                      </a:r>
                    </a:p>
                    <a:p>
                      <a:pPr marL="0" marR="0" algn="ctr">
                        <a:spcBef>
                          <a:spcPts val="0"/>
                        </a:spcBef>
                        <a:spcAft>
                          <a:spcPts val="0"/>
                        </a:spcAft>
                      </a:pPr>
                      <a:r>
                        <a:rPr lang="en-US" sz="1200" dirty="0">
                          <a:solidFill>
                            <a:srgbClr val="A6A6A6"/>
                          </a:solidFill>
                          <a:effectLst/>
                        </a:rPr>
                        <a:t> </a:t>
                      </a:r>
                      <a:endParaRPr lang="en-US" sz="1100" dirty="0">
                        <a:solidFill>
                          <a:srgbClr val="000000"/>
                        </a:solidFill>
                        <a:effectLst/>
                      </a:endParaRPr>
                    </a:p>
                    <a:p>
                      <a:pPr marL="0" marR="0" algn="just">
                        <a:spcBef>
                          <a:spcPts val="0"/>
                        </a:spcBef>
                        <a:spcAft>
                          <a:spcPts val="0"/>
                        </a:spcAft>
                      </a:pP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extLst>
                  <a:ext uri="{0D108BD9-81ED-4DB2-BD59-A6C34878D82A}">
                    <a16:rowId xmlns:a16="http://schemas.microsoft.com/office/drawing/2014/main" val="10006"/>
                  </a:ext>
                </a:extLst>
              </a:tr>
              <a:tr h="540163">
                <a:tc>
                  <a:txBody>
                    <a:bodyPr/>
                    <a:lstStyle/>
                    <a:p>
                      <a:pPr marL="0" marR="0">
                        <a:spcBef>
                          <a:spcPts val="0"/>
                        </a:spcBef>
                        <a:spcAft>
                          <a:spcPts val="0"/>
                        </a:spcAft>
                      </a:pPr>
                      <a:r>
                        <a:rPr lang="en-US" sz="1200" dirty="0">
                          <a:effectLst/>
                        </a:rPr>
                        <a:t>Result Formulation</a:t>
                      </a: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effectLst/>
                        </a:rPr>
                        <a:t> </a:t>
                      </a:r>
                      <a:r>
                        <a:rPr lang="en-US" sz="1200" dirty="0"/>
                        <a:t>✔</a:t>
                      </a:r>
                    </a:p>
                    <a:p>
                      <a:pPr marL="0" marR="0" algn="ctr">
                        <a:spcBef>
                          <a:spcPts val="0"/>
                        </a:spcBef>
                        <a:spcAft>
                          <a:spcPts val="0"/>
                        </a:spcAft>
                      </a:pPr>
                      <a:r>
                        <a:rPr lang="en-US" sz="1200" dirty="0">
                          <a:solidFill>
                            <a:srgbClr val="A6A6A6"/>
                          </a:solidFill>
                          <a:effectLst/>
                        </a:rPr>
                        <a:t> </a:t>
                      </a:r>
                      <a:endParaRPr lang="en-US" sz="1100" dirty="0">
                        <a:solidFill>
                          <a:srgbClr val="000000"/>
                        </a:solidFill>
                        <a:effectLst/>
                      </a:endParaRPr>
                    </a:p>
                    <a:p>
                      <a:pPr marL="0" marR="0" algn="just">
                        <a:spcBef>
                          <a:spcPts val="0"/>
                        </a:spcBef>
                        <a:spcAft>
                          <a:spcPts val="0"/>
                        </a:spcAft>
                      </a:pPr>
                      <a:endParaRPr lang="en-US" sz="1200" dirty="0">
                        <a:effectLst/>
                        <a:latin typeface="Times New Roman"/>
                        <a:ea typeface="Times New Roman"/>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p>
                    <a:p>
                      <a:pPr marL="0" marR="0" algn="ctr">
                        <a:spcBef>
                          <a:spcPts val="0"/>
                        </a:spcBef>
                        <a:spcAft>
                          <a:spcPts val="0"/>
                        </a:spcAft>
                      </a:pPr>
                      <a:r>
                        <a:rPr lang="en-US" sz="1200" dirty="0">
                          <a:solidFill>
                            <a:srgbClr val="A6A6A6"/>
                          </a:solidFill>
                          <a:effectLst/>
                        </a:rPr>
                        <a:t> </a:t>
                      </a:r>
                      <a:endParaRPr lang="en-US" sz="1100" dirty="0">
                        <a:solidFill>
                          <a:srgbClr val="000000"/>
                        </a:solidFill>
                        <a:effectLst/>
                      </a:endParaRPr>
                    </a:p>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extLst>
                  <a:ext uri="{0D108BD9-81ED-4DB2-BD59-A6C34878D82A}">
                    <a16:rowId xmlns:a16="http://schemas.microsoft.com/office/drawing/2014/main" val="10007"/>
                  </a:ext>
                </a:extLst>
              </a:tr>
              <a:tr h="540163">
                <a:tc>
                  <a:txBody>
                    <a:bodyPr/>
                    <a:lstStyle/>
                    <a:p>
                      <a:pPr marL="0" marR="0">
                        <a:spcBef>
                          <a:spcPts val="0"/>
                        </a:spcBef>
                        <a:spcAft>
                          <a:spcPts val="0"/>
                        </a:spcAft>
                      </a:pPr>
                      <a:r>
                        <a:rPr lang="en-US" sz="1200" dirty="0">
                          <a:effectLst/>
                        </a:rPr>
                        <a:t>Final Write-up &amp; FYP</a:t>
                      </a:r>
                      <a:r>
                        <a:rPr lang="en-US" sz="1200" baseline="0" dirty="0">
                          <a:effectLst/>
                        </a:rPr>
                        <a:t> Report</a:t>
                      </a:r>
                      <a:r>
                        <a:rPr lang="en-US" sz="1200" dirty="0">
                          <a:effectLst/>
                        </a:rPr>
                        <a:t> Submission</a:t>
                      </a: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a:effectLst/>
                        </a:rPr>
                        <a:t> </a:t>
                      </a:r>
                      <a:endParaRPr lang="en-US" sz="1200">
                        <a:effectLst/>
                        <a:latin typeface="Times New Roman"/>
                        <a:ea typeface="Times New Roman"/>
                      </a:endParaRPr>
                    </a:p>
                  </a:txBody>
                  <a:tcPr marL="68580" marR="68580" marT="0" marB="0" anchor="ctr"/>
                </a:tc>
                <a:tc>
                  <a:txBody>
                    <a:bodyPr/>
                    <a:lstStyle/>
                    <a:p>
                      <a:pPr marL="0" marR="0" algn="just">
                        <a:spcBef>
                          <a:spcPts val="0"/>
                        </a:spcBef>
                        <a:spcAft>
                          <a:spcPts val="0"/>
                        </a:spcAft>
                      </a:pPr>
                      <a:r>
                        <a:rPr lang="en-US" sz="1200" dirty="0">
                          <a:effectLst/>
                        </a:rPr>
                        <a:t> </a:t>
                      </a:r>
                      <a:endParaRPr lang="en-US" sz="1200" dirty="0">
                        <a:effectLst/>
                        <a:latin typeface="Times New Roman"/>
                        <a:ea typeface="Times New Roman"/>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effectLst/>
                        </a:rPr>
                        <a:t> </a:t>
                      </a:r>
                      <a:r>
                        <a:rPr lang="en-US" sz="1200" dirty="0"/>
                        <a:t>✔</a:t>
                      </a:r>
                    </a:p>
                    <a:p>
                      <a:pPr marL="0" marR="0" algn="ctr">
                        <a:spcBef>
                          <a:spcPts val="0"/>
                        </a:spcBef>
                        <a:spcAft>
                          <a:spcPts val="0"/>
                        </a:spcAft>
                      </a:pPr>
                      <a:r>
                        <a:rPr lang="en-US" sz="1200" dirty="0">
                          <a:solidFill>
                            <a:srgbClr val="A6A6A6"/>
                          </a:solidFill>
                          <a:effectLst/>
                        </a:rPr>
                        <a:t> </a:t>
                      </a:r>
                      <a:endParaRPr lang="en-US" sz="1100" dirty="0">
                        <a:solidFill>
                          <a:srgbClr val="000000"/>
                        </a:solidFill>
                        <a:effectLst/>
                      </a:endParaRPr>
                    </a:p>
                    <a:p>
                      <a:pPr marL="0" marR="0" algn="just">
                        <a:spcBef>
                          <a:spcPts val="0"/>
                        </a:spcBef>
                        <a:spcAft>
                          <a:spcPts val="0"/>
                        </a:spcAft>
                      </a:pPr>
                      <a:endParaRPr lang="en-US" sz="1200" dirty="0">
                        <a:effectLst/>
                        <a:latin typeface="Times New Roman"/>
                        <a:ea typeface="Times New Roman"/>
                      </a:endParaRPr>
                    </a:p>
                  </a:txBody>
                  <a:tcPr marL="68580" marR="68580" marT="0" marB="0" anchor="ctr"/>
                </a:tc>
                <a:extLst>
                  <a:ext uri="{0D108BD9-81ED-4DB2-BD59-A6C34878D82A}">
                    <a16:rowId xmlns:a16="http://schemas.microsoft.com/office/drawing/2014/main" val="10008"/>
                  </a:ext>
                </a:extLst>
              </a:tr>
            </a:tbl>
          </a:graphicData>
        </a:graphic>
      </p:graphicFrame>
      <p:sp>
        <p:nvSpPr>
          <p:cNvPr id="4" name="Footer Placeholder 3"/>
          <p:cNvSpPr>
            <a:spLocks noGrp="1"/>
          </p:cNvSpPr>
          <p:nvPr>
            <p:ph type="ftr" sz="quarter" idx="11"/>
          </p:nvPr>
        </p:nvSpPr>
        <p:spPr>
          <a:xfrm>
            <a:off x="2438400" y="6400800"/>
            <a:ext cx="3810000" cy="304800"/>
          </a:xfrm>
        </p:spPr>
        <p:txBody>
          <a:bodyPr/>
          <a:lstStyle/>
          <a:p>
            <a:pPr>
              <a:defRPr/>
            </a:pPr>
            <a:r>
              <a:rPr lang="en-US" altLang="en-US" dirty="0"/>
              <a:t>Department of Biomedical Engineering</a:t>
            </a:r>
          </a:p>
        </p:txBody>
      </p:sp>
    </p:spTree>
    <p:extLst>
      <p:ext uri="{BB962C8B-B14F-4D97-AF65-F5344CB8AC3E}">
        <p14:creationId xmlns:p14="http://schemas.microsoft.com/office/powerpoint/2010/main" val="3982109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D6E3-785D-18BA-C4E1-168355078063}"/>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BB29C96B-F8E2-0B5D-2387-2E2D382D672C}"/>
              </a:ext>
            </a:extLst>
          </p:cNvPr>
          <p:cNvSpPr>
            <a:spLocks noGrp="1"/>
          </p:cNvSpPr>
          <p:nvPr>
            <p:ph idx="1"/>
          </p:nvPr>
        </p:nvSpPr>
        <p:spPr/>
        <p:txBody>
          <a:bodyPr/>
          <a:lstStyle/>
          <a:p>
            <a:r>
              <a:rPr lang="en-US" sz="1800" b="1" dirty="0"/>
              <a:t>Multi-Modal Integration</a:t>
            </a:r>
            <a:br>
              <a:rPr lang="en-US" sz="1800" dirty="0"/>
            </a:br>
            <a:r>
              <a:rPr lang="en-US" sz="1800" dirty="0"/>
              <a:t>Combined ECG (Lead I), PCG, and PPG sensing in a handheld wireless device.</a:t>
            </a:r>
          </a:p>
          <a:p>
            <a:r>
              <a:rPr lang="en-US" sz="1800" b="1" dirty="0"/>
              <a:t>AI-Driven Analysis</a:t>
            </a:r>
            <a:endParaRPr lang="en-US" sz="1800" dirty="0"/>
          </a:p>
          <a:p>
            <a:pPr lvl="1"/>
            <a:r>
              <a:rPr lang="en-US" sz="1800" b="1" dirty="0"/>
              <a:t>ECG</a:t>
            </a:r>
            <a:r>
              <a:rPr lang="en-US" sz="1800" dirty="0"/>
              <a:t>: CNN-Transformer hybrid (PTB-XL dataset) for 5-class cardiac diagnosis</a:t>
            </a:r>
          </a:p>
          <a:p>
            <a:pPr lvl="1"/>
            <a:r>
              <a:rPr lang="en-US" sz="1800" b="1" dirty="0"/>
              <a:t>PCG</a:t>
            </a:r>
            <a:r>
              <a:rPr lang="en-US" sz="1800" dirty="0"/>
              <a:t>: CNN-</a:t>
            </a:r>
            <a:r>
              <a:rPr lang="en-US" sz="1800" dirty="0" err="1"/>
              <a:t>BiLSTM</a:t>
            </a:r>
            <a:r>
              <a:rPr lang="en-US" sz="1800" dirty="0"/>
              <a:t> with STFT/MFCC features for murmur detection</a:t>
            </a:r>
          </a:p>
          <a:p>
            <a:pPr lvl="1"/>
            <a:r>
              <a:rPr lang="en-US" sz="1800" b="1" dirty="0"/>
              <a:t>PPG</a:t>
            </a:r>
            <a:r>
              <a:rPr lang="en-US" sz="1800" dirty="0"/>
              <a:t>: HHT-enhanced CNN (MIMIC dataset) for cuffless BP estimation</a:t>
            </a:r>
          </a:p>
          <a:p>
            <a:r>
              <a:rPr lang="en-US" sz="1800" b="1" dirty="0"/>
              <a:t>Robust Validation</a:t>
            </a:r>
            <a:br>
              <a:rPr lang="en-US" sz="1800" dirty="0"/>
            </a:br>
            <a:r>
              <a:rPr lang="en-US" sz="1800" dirty="0"/>
              <a:t>Trained on 20k+ clinical recordings with class-balancing and augmentation.</a:t>
            </a:r>
          </a:p>
          <a:p>
            <a:r>
              <a:rPr lang="en-US" sz="1800" b="1" dirty="0"/>
              <a:t>Real-Time Processing</a:t>
            </a:r>
            <a:br>
              <a:rPr lang="en-US" sz="1800" dirty="0"/>
            </a:br>
            <a:r>
              <a:rPr lang="en-US" sz="1800" dirty="0"/>
              <a:t>On-device AI inference with &lt;1s latency for immediate diagnostics.</a:t>
            </a:r>
          </a:p>
          <a:p>
            <a:pPr marL="0" indent="0">
              <a:buNone/>
            </a:pPr>
            <a:endParaRPr lang="en-US" dirty="0"/>
          </a:p>
        </p:txBody>
      </p:sp>
      <p:sp>
        <p:nvSpPr>
          <p:cNvPr id="4" name="Footer Placeholder 3">
            <a:extLst>
              <a:ext uri="{FF2B5EF4-FFF2-40B4-BE49-F238E27FC236}">
                <a16:creationId xmlns:a16="http://schemas.microsoft.com/office/drawing/2014/main" id="{C9B0C4CC-143B-5AF4-8AD8-F46C035106D2}"/>
              </a:ext>
            </a:extLst>
          </p:cNvPr>
          <p:cNvSpPr>
            <a:spLocks noGrp="1"/>
          </p:cNvSpPr>
          <p:nvPr>
            <p:ph type="ftr" sz="quarter" idx="11"/>
          </p:nvPr>
        </p:nvSpPr>
        <p:spPr/>
        <p:txBody>
          <a:bodyPr/>
          <a:lstStyle/>
          <a:p>
            <a:pPr>
              <a:defRPr/>
            </a:pPr>
            <a:r>
              <a:rPr lang="en-US" altLang="en-US"/>
              <a:t>Department of Electrical Engineering</a:t>
            </a:r>
          </a:p>
        </p:txBody>
      </p:sp>
    </p:spTree>
    <p:extLst>
      <p:ext uri="{BB962C8B-B14F-4D97-AF65-F5344CB8AC3E}">
        <p14:creationId xmlns:p14="http://schemas.microsoft.com/office/powerpoint/2010/main" val="966563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E90B-5CCF-6338-BEC7-3F5DD646B2FA}"/>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F8290084-E8D8-363F-C85F-49A0322144BF}"/>
              </a:ext>
            </a:extLst>
          </p:cNvPr>
          <p:cNvSpPr>
            <a:spLocks noGrp="1"/>
          </p:cNvSpPr>
          <p:nvPr>
            <p:ph idx="1"/>
          </p:nvPr>
        </p:nvSpPr>
        <p:spPr/>
        <p:txBody>
          <a:bodyPr/>
          <a:lstStyle/>
          <a:p>
            <a:pPr algn="just"/>
            <a:r>
              <a:rPr lang="en-US" sz="2400" b="1" dirty="0"/>
              <a:t>Pre-Processing</a:t>
            </a:r>
            <a:r>
              <a:rPr lang="en-US" sz="2400" dirty="0"/>
              <a:t>: Bandpass filtering (PCG), cycle segmentation (Hilbert transform), time-frequency transforms (STFT)</a:t>
            </a:r>
          </a:p>
          <a:p>
            <a:pPr algn="just"/>
            <a:r>
              <a:rPr lang="en-US" sz="2400" b="1" dirty="0"/>
              <a:t>AI Models</a:t>
            </a:r>
            <a:r>
              <a:rPr lang="en-US" sz="2400" dirty="0"/>
              <a:t>: CNN-Transformer for ECG, CNN-LSTM for PCG and CNN for Blood Pressure.</a:t>
            </a:r>
          </a:p>
          <a:p>
            <a:pPr algn="just"/>
            <a:r>
              <a:rPr lang="en-US" sz="2400" b="1" dirty="0"/>
              <a:t>User Interface: </a:t>
            </a:r>
            <a:r>
              <a:rPr lang="en-US" sz="2400" dirty="0"/>
              <a:t>Output on a user-friendly app for the healthcare workers.</a:t>
            </a:r>
            <a:endParaRPr lang="en-US" sz="2400" b="1" dirty="0"/>
          </a:p>
          <a:p>
            <a:pPr marL="0" indent="0" algn="just">
              <a:buNone/>
            </a:pPr>
            <a:endParaRPr lang="en-US" dirty="0"/>
          </a:p>
        </p:txBody>
      </p:sp>
      <p:sp>
        <p:nvSpPr>
          <p:cNvPr id="4" name="Footer Placeholder 3">
            <a:extLst>
              <a:ext uri="{FF2B5EF4-FFF2-40B4-BE49-F238E27FC236}">
                <a16:creationId xmlns:a16="http://schemas.microsoft.com/office/drawing/2014/main" id="{35E661A0-B3C9-5BA7-5C18-18144B3CAF47}"/>
              </a:ext>
            </a:extLst>
          </p:cNvPr>
          <p:cNvSpPr>
            <a:spLocks noGrp="1"/>
          </p:cNvSpPr>
          <p:nvPr>
            <p:ph type="ftr" sz="quarter" idx="11"/>
          </p:nvPr>
        </p:nvSpPr>
        <p:spPr/>
        <p:txBody>
          <a:bodyPr/>
          <a:lstStyle/>
          <a:p>
            <a:pPr>
              <a:defRPr/>
            </a:pPr>
            <a:r>
              <a:rPr lang="en-US" altLang="en-US"/>
              <a:t>Department of Electrical Engineering</a:t>
            </a:r>
          </a:p>
        </p:txBody>
      </p:sp>
    </p:spTree>
    <p:extLst>
      <p:ext uri="{BB962C8B-B14F-4D97-AF65-F5344CB8AC3E}">
        <p14:creationId xmlns:p14="http://schemas.microsoft.com/office/powerpoint/2010/main" val="746084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a:xfrm>
            <a:off x="457200" y="198438"/>
            <a:ext cx="7010400" cy="792162"/>
          </a:xfrm>
        </p:spPr>
        <p:txBody>
          <a:bodyPr/>
          <a:lstStyle/>
          <a:p>
            <a:pPr eaLnBrk="1" hangingPunct="1"/>
            <a:r>
              <a:rPr lang="en-US" sz="3600" dirty="0"/>
              <a:t>Methodology: </a:t>
            </a:r>
            <a:r>
              <a:rPr lang="en-US" sz="2800" dirty="0"/>
              <a:t>CAD Design</a:t>
            </a:r>
            <a:endParaRPr lang="en-US" sz="3600" dirty="0"/>
          </a:p>
        </p:txBody>
      </p:sp>
      <p:sp>
        <p:nvSpPr>
          <p:cNvPr id="8196" name="Footer Placeholder 3"/>
          <p:cNvSpPr>
            <a:spLocks noGrp="1"/>
          </p:cNvSpPr>
          <p:nvPr>
            <p:ph type="ftr" sz="quarter" idx="11"/>
          </p:nvPr>
        </p:nvSpPr>
        <p:spPr>
          <a:xfrm>
            <a:off x="2362200" y="6324600"/>
            <a:ext cx="38862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rgbClr val="0033CC"/>
                </a:solidFill>
              </a:rPr>
              <a:t>Department of Biomedical Engineering</a:t>
            </a:r>
          </a:p>
        </p:txBody>
      </p:sp>
      <p:sp>
        <p:nvSpPr>
          <p:cNvPr id="3" name="TextBox 2"/>
          <p:cNvSpPr txBox="1"/>
          <p:nvPr/>
        </p:nvSpPr>
        <p:spPr>
          <a:xfrm>
            <a:off x="1133901" y="4209313"/>
            <a:ext cx="5105400" cy="369332"/>
          </a:xfrm>
          <a:prstGeom prst="rect">
            <a:avLst/>
          </a:prstGeom>
          <a:noFill/>
        </p:spPr>
        <p:txBody>
          <a:bodyPr wrap="square" rtlCol="0">
            <a:spAutoFit/>
          </a:bodyPr>
          <a:lstStyle/>
          <a:p>
            <a:endParaRPr lang="en-US" dirty="0"/>
          </a:p>
        </p:txBody>
      </p:sp>
      <p:pic>
        <p:nvPicPr>
          <p:cNvPr id="2" name="Picture 1">
            <a:extLst>
              <a:ext uri="{FF2B5EF4-FFF2-40B4-BE49-F238E27FC236}">
                <a16:creationId xmlns:a16="http://schemas.microsoft.com/office/drawing/2014/main" id="{6DA8756E-D6CA-657E-A469-224524663163}"/>
              </a:ext>
            </a:extLst>
          </p:cNvPr>
          <p:cNvPicPr>
            <a:picLocks noChangeAspect="1"/>
          </p:cNvPicPr>
          <p:nvPr/>
        </p:nvPicPr>
        <p:blipFill rotWithShape="1">
          <a:blip r:embed="rId2">
            <a:extLst>
              <a:ext uri="{28A0092B-C50C-407E-A947-70E740481C1C}">
                <a14:useLocalDpi xmlns:a14="http://schemas.microsoft.com/office/drawing/2010/main" val="0"/>
              </a:ext>
            </a:extLst>
          </a:blip>
          <a:srcRect b="4735"/>
          <a:stretch>
            <a:fillRect/>
          </a:stretch>
        </p:blipFill>
        <p:spPr bwMode="auto">
          <a:xfrm>
            <a:off x="1408766" y="1000117"/>
            <a:ext cx="5373033" cy="51820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094580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0D7FC-7CE2-FB8C-085A-B9EDA5C9CF1B}"/>
              </a:ext>
            </a:extLst>
          </p:cNvPr>
          <p:cNvSpPr>
            <a:spLocks noGrp="1"/>
          </p:cNvSpPr>
          <p:nvPr>
            <p:ph type="title"/>
          </p:nvPr>
        </p:nvSpPr>
        <p:spPr>
          <a:xfrm>
            <a:off x="228600" y="76200"/>
            <a:ext cx="7239000" cy="792162"/>
          </a:xfrm>
        </p:spPr>
        <p:txBody>
          <a:bodyPr/>
          <a:lstStyle/>
          <a:p>
            <a:r>
              <a:rPr lang="en-US" dirty="0"/>
              <a:t>Methodology: </a:t>
            </a:r>
            <a:r>
              <a:rPr lang="en-US" sz="2800" dirty="0"/>
              <a:t>Circuit Diagram</a:t>
            </a:r>
            <a:endParaRPr lang="en-US" dirty="0"/>
          </a:p>
        </p:txBody>
      </p:sp>
      <p:sp>
        <p:nvSpPr>
          <p:cNvPr id="4" name="Footer Placeholder 3">
            <a:extLst>
              <a:ext uri="{FF2B5EF4-FFF2-40B4-BE49-F238E27FC236}">
                <a16:creationId xmlns:a16="http://schemas.microsoft.com/office/drawing/2014/main" id="{A4CA5B37-BF85-5FBE-0DAD-5D443EFC88CC}"/>
              </a:ext>
            </a:extLst>
          </p:cNvPr>
          <p:cNvSpPr>
            <a:spLocks noGrp="1"/>
          </p:cNvSpPr>
          <p:nvPr>
            <p:ph type="ftr" sz="quarter" idx="11"/>
          </p:nvPr>
        </p:nvSpPr>
        <p:spPr/>
        <p:txBody>
          <a:bodyPr/>
          <a:lstStyle/>
          <a:p>
            <a:pPr>
              <a:defRPr/>
            </a:pPr>
            <a:r>
              <a:rPr lang="en-US" altLang="en-US"/>
              <a:t>Department of Electrical Engineering</a:t>
            </a:r>
          </a:p>
        </p:txBody>
      </p:sp>
      <p:pic>
        <p:nvPicPr>
          <p:cNvPr id="5" name="Content Placeholder 4">
            <a:extLst>
              <a:ext uri="{FF2B5EF4-FFF2-40B4-BE49-F238E27FC236}">
                <a16:creationId xmlns:a16="http://schemas.microsoft.com/office/drawing/2014/main" id="{321D09A5-F4F0-D253-0537-56643B781A3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880188"/>
            <a:ext cx="5181600" cy="5246370"/>
          </a:xfrm>
          <a:prstGeom prst="rect">
            <a:avLst/>
          </a:prstGeom>
          <a:noFill/>
          <a:ln>
            <a:noFill/>
          </a:ln>
        </p:spPr>
      </p:pic>
    </p:spTree>
    <p:extLst>
      <p:ext uri="{BB962C8B-B14F-4D97-AF65-F5344CB8AC3E}">
        <p14:creationId xmlns:p14="http://schemas.microsoft.com/office/powerpoint/2010/main" val="498531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9157BE-A6FF-A717-57C6-82FDB763E42E}"/>
              </a:ext>
            </a:extLst>
          </p:cNvPr>
          <p:cNvPicPr>
            <a:picLocks noChangeAspect="1"/>
          </p:cNvPicPr>
          <p:nvPr/>
        </p:nvPicPr>
        <p:blipFill>
          <a:blip r:embed="rId3">
            <a:extLst>
              <a:ext uri="{28A0092B-C50C-407E-A947-70E740481C1C}">
                <a14:useLocalDpi xmlns:a14="http://schemas.microsoft.com/office/drawing/2010/main" val="0"/>
              </a:ext>
            </a:extLst>
          </a:blip>
          <a:srcRect t="6702"/>
          <a:stretch>
            <a:fillRect/>
          </a:stretch>
        </p:blipFill>
        <p:spPr bwMode="auto">
          <a:xfrm>
            <a:off x="1447800" y="549145"/>
            <a:ext cx="6033438" cy="5699255"/>
          </a:xfrm>
          <a:prstGeom prst="rect">
            <a:avLst/>
          </a:prstGeom>
          <a:noFill/>
          <a:ln>
            <a:noFill/>
          </a:ln>
        </p:spPr>
      </p:pic>
      <p:sp>
        <p:nvSpPr>
          <p:cNvPr id="8195" name="Title 1"/>
          <p:cNvSpPr>
            <a:spLocks noGrp="1"/>
          </p:cNvSpPr>
          <p:nvPr>
            <p:ph type="title"/>
          </p:nvPr>
        </p:nvSpPr>
        <p:spPr>
          <a:xfrm>
            <a:off x="457200" y="-762000"/>
            <a:ext cx="7543800" cy="1295400"/>
          </a:xfrm>
        </p:spPr>
        <p:txBody>
          <a:bodyPr/>
          <a:lstStyle/>
          <a:p>
            <a:pPr eaLnBrk="1" hangingPunct="1"/>
            <a:r>
              <a:rPr lang="en-US" sz="3600" dirty="0"/>
              <a:t>Block Diagram of Proposed work</a:t>
            </a:r>
          </a:p>
        </p:txBody>
      </p:sp>
      <p:sp>
        <p:nvSpPr>
          <p:cNvPr id="8196" name="Footer Placeholder 3"/>
          <p:cNvSpPr>
            <a:spLocks noGrp="1"/>
          </p:cNvSpPr>
          <p:nvPr>
            <p:ph type="ftr" sz="quarter" idx="11"/>
          </p:nvPr>
        </p:nvSpPr>
        <p:spPr>
          <a:xfrm>
            <a:off x="2514600" y="6324600"/>
            <a:ext cx="37338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solidFill>
                  <a:srgbClr val="0033CC"/>
                </a:solidFill>
              </a:rPr>
              <a:t>Department of Biomedical Engineering</a:t>
            </a:r>
            <a:endParaRPr lang="en-US" altLang="en-US" dirty="0">
              <a:solidFill>
                <a:srgbClr val="0033CC"/>
              </a:solidFill>
            </a:endParaRPr>
          </a:p>
        </p:txBody>
      </p:sp>
      <p:sp>
        <p:nvSpPr>
          <p:cNvPr id="3" name="TextBox 2"/>
          <p:cNvSpPr txBox="1"/>
          <p:nvPr/>
        </p:nvSpPr>
        <p:spPr>
          <a:xfrm>
            <a:off x="1133901" y="4209313"/>
            <a:ext cx="5105400" cy="369332"/>
          </a:xfrm>
          <a:prstGeom prst="rect">
            <a:avLst/>
          </a:prstGeom>
          <a:noFill/>
        </p:spPr>
        <p:txBody>
          <a:bodyPr wrap="square" rtlCol="0">
            <a:sp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CFA8B-4E54-4EE1-DF57-C2D13C2FAB3D}"/>
              </a:ext>
            </a:extLst>
          </p:cNvPr>
          <p:cNvSpPr>
            <a:spLocks noGrp="1"/>
          </p:cNvSpPr>
          <p:nvPr>
            <p:ph type="title"/>
          </p:nvPr>
        </p:nvSpPr>
        <p:spPr>
          <a:xfrm>
            <a:off x="457200" y="-152996"/>
            <a:ext cx="7543800" cy="1295400"/>
          </a:xfrm>
        </p:spPr>
        <p:txBody>
          <a:bodyPr wrap="square" anchor="b">
            <a:normAutofit/>
          </a:bodyPr>
          <a:lstStyle/>
          <a:p>
            <a:r>
              <a:rPr lang="en-US" dirty="0"/>
              <a:t>ECG Model: CNN Transformer</a:t>
            </a:r>
          </a:p>
        </p:txBody>
      </p:sp>
      <p:sp>
        <p:nvSpPr>
          <p:cNvPr id="10" name="Content Placeholder 2">
            <a:extLst>
              <a:ext uri="{FF2B5EF4-FFF2-40B4-BE49-F238E27FC236}">
                <a16:creationId xmlns:a16="http://schemas.microsoft.com/office/drawing/2014/main" id="{CE54E091-E90A-27B2-9947-FE6C7F018F5F}"/>
              </a:ext>
            </a:extLst>
          </p:cNvPr>
          <p:cNvSpPr>
            <a:spLocks noGrp="1"/>
          </p:cNvSpPr>
          <p:nvPr>
            <p:ph sz="half" idx="1"/>
          </p:nvPr>
        </p:nvSpPr>
        <p:spPr>
          <a:xfrm>
            <a:off x="152400" y="1295400"/>
            <a:ext cx="5105400" cy="4800600"/>
          </a:xfrm>
        </p:spPr>
        <p:txBody>
          <a:bodyPr/>
          <a:lstStyle/>
          <a:p>
            <a:pPr algn="just"/>
            <a:r>
              <a:rPr lang="en-US" sz="1200" b="1" dirty="0"/>
              <a:t>CNN Layers with Residual Connections</a:t>
            </a:r>
            <a:r>
              <a:rPr lang="en-US" sz="1200" dirty="0"/>
              <a:t>: The model employs 4 CNN layers (filters up to 665, </a:t>
            </a:r>
            <a:r>
              <a:rPr lang="en-US" sz="1200" b="1" dirty="0"/>
              <a:t>GELU activation</a:t>
            </a:r>
            <a:r>
              <a:rPr lang="en-US" sz="1200" dirty="0"/>
              <a:t>, L2 regularization) to extract local spatial features from 10 ECG features (e.g., </a:t>
            </a:r>
            <a:r>
              <a:rPr lang="en-US" sz="1200" dirty="0" err="1"/>
              <a:t>RR_Mean_Global</a:t>
            </a:r>
            <a:r>
              <a:rPr lang="en-US" sz="1200" dirty="0"/>
              <a:t>, </a:t>
            </a:r>
            <a:r>
              <a:rPr lang="en-US" sz="1200" dirty="0" err="1"/>
              <a:t>ST_Elev_I</a:t>
            </a:r>
            <a:r>
              <a:rPr lang="en-US" sz="1200" dirty="0"/>
              <a:t>). </a:t>
            </a:r>
            <a:r>
              <a:rPr lang="en-US" sz="1200" b="1" dirty="0"/>
              <a:t>Residual connections </a:t>
            </a:r>
            <a:r>
              <a:rPr lang="en-US" sz="1200" dirty="0"/>
              <a:t>in the CNN block enhance gradient flow, prevent vanishing gradients, and enable deeper networks by preserving information across layers, improving training stability and convergence.</a:t>
            </a:r>
          </a:p>
          <a:p>
            <a:pPr algn="just"/>
            <a:r>
              <a:rPr lang="en-US" sz="1200" b="1" dirty="0"/>
              <a:t>Transformer Blocks for Temporal Dependencies:</a:t>
            </a:r>
            <a:r>
              <a:rPr lang="en-US" sz="1200" dirty="0"/>
              <a:t> Eight Transformer blocks (332 </a:t>
            </a:r>
            <a:r>
              <a:rPr lang="en-US" sz="1200" dirty="0" err="1"/>
              <a:t>embed_dim</a:t>
            </a:r>
            <a:r>
              <a:rPr lang="en-US" sz="1200" dirty="0"/>
              <a:t>, 10 heads, 665 feed-forward dim) capture long-range temporal dependencies in ECG signals, allowing the model to effectively model complex patterns critical for distinguishing the 5 diagnostic classes (NORM, MI, STTC, CD, HYP).</a:t>
            </a:r>
          </a:p>
          <a:p>
            <a:pPr algn="just"/>
            <a:r>
              <a:rPr lang="en-US" sz="1200" b="1" dirty="0"/>
              <a:t>Attention Pooling and Data Augmentation: </a:t>
            </a:r>
            <a:r>
              <a:rPr lang="en-US" sz="1200" dirty="0"/>
              <a:t>Attention pooling aggregates key features by </a:t>
            </a:r>
            <a:r>
              <a:rPr lang="en-US" sz="1200" b="1" dirty="0"/>
              <a:t>weighting</a:t>
            </a:r>
            <a:r>
              <a:rPr lang="en-US" sz="1200" dirty="0"/>
              <a:t> their importance, refining classification focus, while </a:t>
            </a:r>
            <a:r>
              <a:rPr lang="en-US" sz="1200" b="1" dirty="0"/>
              <a:t>data augmentation </a:t>
            </a:r>
            <a:r>
              <a:rPr lang="en-US" sz="1200" dirty="0"/>
              <a:t>(random scaling and Gaussian noise) enhances robustness to signal variations, improving generalization across diverse ECG data.</a:t>
            </a:r>
          </a:p>
          <a:p>
            <a:pPr algn="just"/>
            <a:r>
              <a:rPr lang="en-US" sz="1200" b="1" dirty="0"/>
              <a:t>Optimized Training and Evaluation: </a:t>
            </a:r>
            <a:r>
              <a:rPr lang="en-US" sz="1200" dirty="0"/>
              <a:t>The model uses </a:t>
            </a:r>
            <a:r>
              <a:rPr lang="en-US" sz="1200" b="1" dirty="0" err="1"/>
              <a:t>FocalLoss</a:t>
            </a:r>
            <a:r>
              <a:rPr lang="en-US" sz="1200" dirty="0"/>
              <a:t> (gamma=2.0, alpha=0.25) to address </a:t>
            </a:r>
            <a:r>
              <a:rPr lang="en-US" sz="1200" b="1" dirty="0"/>
              <a:t>class imbalance</a:t>
            </a:r>
            <a:r>
              <a:rPr lang="en-US" sz="1200" dirty="0"/>
              <a:t>, a cyclic </a:t>
            </a:r>
            <a:r>
              <a:rPr lang="en-US" sz="1200" b="1" dirty="0"/>
              <a:t>learning rate </a:t>
            </a:r>
            <a:r>
              <a:rPr lang="en-US" sz="1200" dirty="0"/>
              <a:t>schedule (1e-4 to 3e-4) with </a:t>
            </a:r>
            <a:r>
              <a:rPr lang="en-US" sz="1200" b="1" dirty="0" err="1"/>
              <a:t>AdamW</a:t>
            </a:r>
            <a:r>
              <a:rPr lang="en-US" sz="1200" dirty="0"/>
              <a:t> for adaptive optimization, 5-fold cross-validation, early stopping (patience=30), and checkpointing to select the best model by validation accuracy, with </a:t>
            </a:r>
            <a:r>
              <a:rPr lang="en-US" sz="1200" b="1" dirty="0"/>
              <a:t>test-time augmentation (TTA) </a:t>
            </a:r>
            <a:r>
              <a:rPr lang="en-US" sz="1200" dirty="0"/>
              <a:t>boosting test performance through averaged predictions.</a:t>
            </a:r>
          </a:p>
        </p:txBody>
      </p:sp>
      <p:pic>
        <p:nvPicPr>
          <p:cNvPr id="5" name="Picture 4" descr="A diagram of a data flow&#10;&#10;AI-generated content may be incorrect.">
            <a:extLst>
              <a:ext uri="{FF2B5EF4-FFF2-40B4-BE49-F238E27FC236}">
                <a16:creationId xmlns:a16="http://schemas.microsoft.com/office/drawing/2014/main" id="{8BA72164-B54F-760B-B618-DC1E42835CE9}"/>
              </a:ext>
            </a:extLst>
          </p:cNvPr>
          <p:cNvPicPr>
            <a:picLocks noChangeAspect="1"/>
          </p:cNvPicPr>
          <p:nvPr/>
        </p:nvPicPr>
        <p:blipFill>
          <a:blip r:embed="rId2" cstate="print">
            <a:extLst>
              <a:ext uri="{28A0092B-C50C-407E-A947-70E740481C1C}">
                <a14:useLocalDpi xmlns:a14="http://schemas.microsoft.com/office/drawing/2010/main" val="0"/>
              </a:ext>
            </a:extLst>
          </a:blip>
          <a:srcRect t="11119"/>
          <a:stretch>
            <a:fillRect/>
          </a:stretch>
        </p:blipFill>
        <p:spPr>
          <a:xfrm>
            <a:off x="5165527" y="1161901"/>
            <a:ext cx="3826073" cy="4534198"/>
          </a:xfrm>
          <a:prstGeom prst="rect">
            <a:avLst/>
          </a:prstGeom>
          <a:noFill/>
        </p:spPr>
      </p:pic>
      <p:sp>
        <p:nvSpPr>
          <p:cNvPr id="4" name="Footer Placeholder 3">
            <a:extLst>
              <a:ext uri="{FF2B5EF4-FFF2-40B4-BE49-F238E27FC236}">
                <a16:creationId xmlns:a16="http://schemas.microsoft.com/office/drawing/2014/main" id="{4787EF93-CDF6-BC98-5F49-3A8D331BD6DA}"/>
              </a:ext>
            </a:extLst>
          </p:cNvPr>
          <p:cNvSpPr>
            <a:spLocks noGrp="1"/>
          </p:cNvSpPr>
          <p:nvPr>
            <p:ph type="ftr" sz="quarter" idx="11"/>
          </p:nvPr>
        </p:nvSpPr>
        <p:spPr>
          <a:xfrm>
            <a:off x="2895600" y="6400800"/>
            <a:ext cx="3352800" cy="304800"/>
          </a:xfrm>
        </p:spPr>
        <p:txBody>
          <a:bodyPr wrap="square" anchor="t">
            <a:normAutofit/>
          </a:bodyPr>
          <a:lstStyle/>
          <a:p>
            <a:pPr>
              <a:spcAft>
                <a:spcPts val="600"/>
              </a:spcAft>
              <a:defRPr/>
            </a:pPr>
            <a:r>
              <a:rPr lang="en-US" altLang="en-US"/>
              <a:t>Department of Electrical Engineering</a:t>
            </a:r>
          </a:p>
        </p:txBody>
      </p:sp>
    </p:spTree>
    <p:extLst>
      <p:ext uri="{BB962C8B-B14F-4D97-AF65-F5344CB8AC3E}">
        <p14:creationId xmlns:p14="http://schemas.microsoft.com/office/powerpoint/2010/main" val="1070482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4734F-7902-3B03-B00C-75AEEB70C883}"/>
            </a:ext>
          </a:extLst>
        </p:cNvPr>
        <p:cNvGrpSpPr/>
        <p:nvPr/>
      </p:nvGrpSpPr>
      <p:grpSpPr>
        <a:xfrm>
          <a:off x="0" y="0"/>
          <a:ext cx="0" cy="0"/>
          <a:chOff x="0" y="0"/>
          <a:chExt cx="0" cy="0"/>
        </a:xfrm>
      </p:grpSpPr>
      <p:sp>
        <p:nvSpPr>
          <p:cNvPr id="8195" name="Title 1">
            <a:extLst>
              <a:ext uri="{FF2B5EF4-FFF2-40B4-BE49-F238E27FC236}">
                <a16:creationId xmlns:a16="http://schemas.microsoft.com/office/drawing/2014/main" id="{CC1C5877-B1D5-37B7-6047-8C638B285ED7}"/>
              </a:ext>
            </a:extLst>
          </p:cNvPr>
          <p:cNvSpPr>
            <a:spLocks noGrp="1"/>
          </p:cNvSpPr>
          <p:nvPr>
            <p:ph type="title"/>
          </p:nvPr>
        </p:nvSpPr>
        <p:spPr>
          <a:xfrm>
            <a:off x="457200" y="122238"/>
            <a:ext cx="7162800" cy="672478"/>
          </a:xfrm>
        </p:spPr>
        <p:txBody>
          <a:bodyPr/>
          <a:lstStyle/>
          <a:p>
            <a:pPr eaLnBrk="1" hangingPunct="1"/>
            <a:r>
              <a:rPr lang="en-US" sz="3600"/>
              <a:t>Results</a:t>
            </a:r>
            <a:endParaRPr lang="en-US" sz="3600" dirty="0"/>
          </a:p>
        </p:txBody>
      </p:sp>
      <p:sp>
        <p:nvSpPr>
          <p:cNvPr id="8196" name="Footer Placeholder 3">
            <a:extLst>
              <a:ext uri="{FF2B5EF4-FFF2-40B4-BE49-F238E27FC236}">
                <a16:creationId xmlns:a16="http://schemas.microsoft.com/office/drawing/2014/main" id="{F144A866-AFAF-CD5E-8D47-F05F47411D2D}"/>
              </a:ext>
            </a:extLst>
          </p:cNvPr>
          <p:cNvSpPr>
            <a:spLocks noGrp="1"/>
          </p:cNvSpPr>
          <p:nvPr>
            <p:ph type="ftr" sz="quarter" idx="11"/>
          </p:nvPr>
        </p:nvSpPr>
        <p:spPr>
          <a:xfrm>
            <a:off x="2362200" y="6324600"/>
            <a:ext cx="38862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solidFill>
                  <a:srgbClr val="0033CC"/>
                </a:solidFill>
              </a:rPr>
              <a:t>Department of Biomedical Engineering</a:t>
            </a:r>
            <a:endParaRPr lang="en-US" altLang="en-US" dirty="0">
              <a:solidFill>
                <a:srgbClr val="0033CC"/>
              </a:solidFill>
            </a:endParaRPr>
          </a:p>
        </p:txBody>
      </p:sp>
      <p:sp>
        <p:nvSpPr>
          <p:cNvPr id="3" name="TextBox 2">
            <a:extLst>
              <a:ext uri="{FF2B5EF4-FFF2-40B4-BE49-F238E27FC236}">
                <a16:creationId xmlns:a16="http://schemas.microsoft.com/office/drawing/2014/main" id="{CB65EC19-2913-3318-A6D1-3A4BB4D0DDA7}"/>
              </a:ext>
            </a:extLst>
          </p:cNvPr>
          <p:cNvSpPr txBox="1"/>
          <p:nvPr/>
        </p:nvSpPr>
        <p:spPr>
          <a:xfrm>
            <a:off x="1133901" y="4209313"/>
            <a:ext cx="5105400" cy="369332"/>
          </a:xfrm>
          <a:prstGeom prst="rect">
            <a:avLst/>
          </a:prstGeom>
          <a:noFill/>
        </p:spPr>
        <p:txBody>
          <a:bodyPr wrap="square" rtlCol="0">
            <a:spAutoFit/>
          </a:bodyPr>
          <a:lstStyle/>
          <a:p>
            <a:endParaRPr lang="en-US" dirty="0"/>
          </a:p>
        </p:txBody>
      </p:sp>
      <p:pic>
        <p:nvPicPr>
          <p:cNvPr id="2" name="Picture 1">
            <a:extLst>
              <a:ext uri="{FF2B5EF4-FFF2-40B4-BE49-F238E27FC236}">
                <a16:creationId xmlns:a16="http://schemas.microsoft.com/office/drawing/2014/main" id="{17D9939B-10E8-50DA-C718-FE25498E5A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5782"/>
            <a:ext cx="5381199" cy="5447752"/>
          </a:xfrm>
          <a:prstGeom prst="rect">
            <a:avLst/>
          </a:prstGeom>
          <a:noFill/>
          <a:ln>
            <a:noFill/>
          </a:ln>
        </p:spPr>
      </p:pic>
      <p:sp>
        <p:nvSpPr>
          <p:cNvPr id="4" name="TextBox 3">
            <a:extLst>
              <a:ext uri="{FF2B5EF4-FFF2-40B4-BE49-F238E27FC236}">
                <a16:creationId xmlns:a16="http://schemas.microsoft.com/office/drawing/2014/main" id="{BFB36A82-57E7-F5BB-C531-9C2BD0FB9E81}"/>
              </a:ext>
            </a:extLst>
          </p:cNvPr>
          <p:cNvSpPr txBox="1"/>
          <p:nvPr/>
        </p:nvSpPr>
        <p:spPr>
          <a:xfrm>
            <a:off x="6019800" y="2209800"/>
            <a:ext cx="2667000" cy="2339102"/>
          </a:xfrm>
          <a:prstGeom prst="rect">
            <a:avLst/>
          </a:prstGeom>
          <a:noFill/>
        </p:spPr>
        <p:txBody>
          <a:bodyPr wrap="square" rtlCol="0">
            <a:spAutoFit/>
          </a:bodyPr>
          <a:lstStyle/>
          <a:p>
            <a:pPr algn="ctr"/>
            <a:r>
              <a:rPr lang="en-US" b="1" dirty="0"/>
              <a:t>CVDs Detected by ECG Model</a:t>
            </a:r>
          </a:p>
          <a:p>
            <a:pPr marL="342900" indent="-342900" algn="just">
              <a:buFont typeface="+mj-lt"/>
              <a:buAutoNum type="arabicPeriod"/>
            </a:pPr>
            <a:r>
              <a:rPr lang="en-US" sz="1400" dirty="0"/>
              <a:t>Myocardial Infarction</a:t>
            </a:r>
          </a:p>
          <a:p>
            <a:pPr marL="342900" indent="-342900" algn="just">
              <a:buFont typeface="+mj-lt"/>
              <a:buAutoNum type="arabicPeriod"/>
            </a:pPr>
            <a:r>
              <a:rPr lang="en-US" sz="1400" dirty="0"/>
              <a:t>ST/T Change</a:t>
            </a:r>
          </a:p>
          <a:p>
            <a:pPr marL="342900" indent="-342900" algn="just">
              <a:buFont typeface="+mj-lt"/>
              <a:buAutoNum type="arabicPeriod"/>
            </a:pPr>
            <a:r>
              <a:rPr lang="en-US" sz="1400" dirty="0"/>
              <a:t>Conduction Disturbance</a:t>
            </a:r>
          </a:p>
          <a:p>
            <a:pPr marL="342900" indent="-342900" algn="just">
              <a:buFont typeface="+mj-lt"/>
              <a:buAutoNum type="arabicPeriod"/>
            </a:pPr>
            <a:r>
              <a:rPr lang="en-US" sz="1400" dirty="0"/>
              <a:t>Hypertrophy </a:t>
            </a:r>
          </a:p>
          <a:p>
            <a:pPr algn="just"/>
            <a:endParaRPr lang="en-US" b="1" dirty="0"/>
          </a:p>
          <a:p>
            <a:pPr marL="342900" indent="-342900" algn="just">
              <a:buFont typeface="+mj-lt"/>
              <a:buAutoNum type="arabicPeriod"/>
            </a:pPr>
            <a:endParaRPr lang="en-US" b="1" dirty="0"/>
          </a:p>
          <a:p>
            <a:pPr algn="just"/>
            <a:endParaRPr lang="en-US" b="1" dirty="0"/>
          </a:p>
        </p:txBody>
      </p:sp>
    </p:spTree>
    <p:extLst>
      <p:ext uri="{BB962C8B-B14F-4D97-AF65-F5344CB8AC3E}">
        <p14:creationId xmlns:p14="http://schemas.microsoft.com/office/powerpoint/2010/main" val="22295687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DC568-8A2F-7C47-269E-94FA4DC813DE}"/>
              </a:ext>
            </a:extLst>
          </p:cNvPr>
          <p:cNvSpPr>
            <a:spLocks noGrp="1"/>
          </p:cNvSpPr>
          <p:nvPr>
            <p:ph type="title"/>
          </p:nvPr>
        </p:nvSpPr>
        <p:spPr>
          <a:xfrm>
            <a:off x="457200" y="122238"/>
            <a:ext cx="7543800" cy="604837"/>
          </a:xfrm>
        </p:spPr>
        <p:txBody>
          <a:bodyPr wrap="square" anchor="b">
            <a:normAutofit fontScale="90000"/>
          </a:bodyPr>
          <a:lstStyle/>
          <a:p>
            <a:r>
              <a:rPr lang="en-US" dirty="0"/>
              <a:t>PCG Model: CNN-LSTM</a:t>
            </a:r>
          </a:p>
        </p:txBody>
      </p:sp>
      <p:sp>
        <p:nvSpPr>
          <p:cNvPr id="10" name="Content Placeholder 2">
            <a:extLst>
              <a:ext uri="{FF2B5EF4-FFF2-40B4-BE49-F238E27FC236}">
                <a16:creationId xmlns:a16="http://schemas.microsoft.com/office/drawing/2014/main" id="{83336472-0E08-AEA6-BB51-0415A26CD7D0}"/>
              </a:ext>
            </a:extLst>
          </p:cNvPr>
          <p:cNvSpPr>
            <a:spLocks noGrp="1"/>
          </p:cNvSpPr>
          <p:nvPr>
            <p:ph sz="half" idx="1"/>
          </p:nvPr>
        </p:nvSpPr>
        <p:spPr>
          <a:xfrm>
            <a:off x="457199" y="846315"/>
            <a:ext cx="5210359" cy="5284610"/>
          </a:xfrm>
        </p:spPr>
        <p:txBody>
          <a:bodyPr/>
          <a:lstStyle/>
          <a:p>
            <a:pPr algn="just"/>
            <a:r>
              <a:rPr lang="en-US" sz="1500" b="1" dirty="0"/>
              <a:t>CNN Layers</a:t>
            </a:r>
            <a:r>
              <a:rPr lang="en-US" sz="1500" dirty="0"/>
              <a:t>: Four convolutional layers (64 to 512 filters, </a:t>
            </a:r>
            <a:r>
              <a:rPr lang="en-US" sz="1500" b="1" dirty="0"/>
              <a:t>ReLU activation</a:t>
            </a:r>
            <a:r>
              <a:rPr lang="en-US" sz="1500" dirty="0"/>
              <a:t>, batch normalization, dropout) extract spatial features from </a:t>
            </a:r>
            <a:r>
              <a:rPr lang="en-US" sz="1500" b="1" dirty="0"/>
              <a:t>STFT-based spectrograms</a:t>
            </a:r>
            <a:r>
              <a:rPr lang="en-US" sz="1500" dirty="0"/>
              <a:t>, </a:t>
            </a:r>
            <a:r>
              <a:rPr lang="en-US" sz="1500" b="1" dirty="0"/>
              <a:t>MFCCs</a:t>
            </a:r>
            <a:r>
              <a:rPr lang="en-US" sz="1500" dirty="0"/>
              <a:t>, and </a:t>
            </a:r>
            <a:r>
              <a:rPr lang="en-US" sz="1500" b="1" dirty="0"/>
              <a:t>delta-MFCCs</a:t>
            </a:r>
            <a:r>
              <a:rPr lang="en-US" sz="1500" dirty="0"/>
              <a:t> (131 frequency bins, 128 time steps), capturing intricate patterns in PCG signals.</a:t>
            </a:r>
          </a:p>
          <a:p>
            <a:pPr algn="just"/>
            <a:r>
              <a:rPr lang="en-US" sz="1500" b="1" dirty="0"/>
              <a:t>Bidirectional LSTM Layers</a:t>
            </a:r>
            <a:r>
              <a:rPr lang="en-US" sz="1500" dirty="0"/>
              <a:t>: Two layers (256 units each) model temporal dependencies in both directions, effectively capturing sequential patterns in cardiac cycles segmented using </a:t>
            </a:r>
            <a:r>
              <a:rPr lang="en-US" sz="1500" b="1" dirty="0"/>
              <a:t>the Hilbert transform</a:t>
            </a:r>
            <a:r>
              <a:rPr lang="en-US" sz="1500" dirty="0"/>
              <a:t>.</a:t>
            </a:r>
          </a:p>
          <a:p>
            <a:pPr algn="just"/>
            <a:r>
              <a:rPr lang="en-US" sz="1500" b="1" dirty="0"/>
              <a:t>Global Average Pooling</a:t>
            </a:r>
            <a:r>
              <a:rPr lang="en-US" sz="1500" dirty="0"/>
              <a:t>: Consolidates temporal features into a compact representation, reducing overfitting and preparing features for the final dense layer with </a:t>
            </a:r>
            <a:r>
              <a:rPr lang="en-US" sz="1500" b="1" dirty="0" err="1"/>
              <a:t>softmax</a:t>
            </a:r>
            <a:r>
              <a:rPr lang="en-US" sz="1500" b="1" dirty="0"/>
              <a:t> activation for classification</a:t>
            </a:r>
            <a:r>
              <a:rPr lang="en-US" sz="1500" dirty="0"/>
              <a:t>.</a:t>
            </a:r>
          </a:p>
          <a:p>
            <a:pPr algn="just"/>
            <a:r>
              <a:rPr lang="en-US" sz="1500" b="1" dirty="0"/>
              <a:t>Data Augmentation and Preprocessing</a:t>
            </a:r>
            <a:r>
              <a:rPr lang="en-US" sz="1500" dirty="0"/>
              <a:t>: Noise injection, pitch shift, time stretch, time masking, and noise reduction (bandpass filtering, 20-400 Hz) enhance robustness, while </a:t>
            </a:r>
            <a:r>
              <a:rPr lang="en-US" sz="1500" b="1" dirty="0"/>
              <a:t>SMOTE-Tomek </a:t>
            </a:r>
            <a:r>
              <a:rPr lang="en-US" sz="1500" dirty="0"/>
              <a:t>balances the dataset. Cyclical learning rate scheduling (0.0001 to 0.001), early stopping (patience=30), checkpointing, and </a:t>
            </a:r>
            <a:r>
              <a:rPr lang="en-US" sz="1500" b="1" dirty="0"/>
              <a:t>test-time augmentation (TTA) </a:t>
            </a:r>
            <a:r>
              <a:rPr lang="en-US" sz="1500" dirty="0"/>
              <a:t>ensure adaptive optimization and high test performance.</a:t>
            </a:r>
          </a:p>
          <a:p>
            <a:pPr marL="0" indent="0" algn="just">
              <a:buNone/>
            </a:pPr>
            <a:endParaRPr lang="en-US" sz="1500" dirty="0"/>
          </a:p>
        </p:txBody>
      </p:sp>
      <p:pic>
        <p:nvPicPr>
          <p:cNvPr id="5" name="Picture 4" descr="A diagram of a software flow&#10;&#10;AI-generated content may be incorrect.">
            <a:extLst>
              <a:ext uri="{FF2B5EF4-FFF2-40B4-BE49-F238E27FC236}">
                <a16:creationId xmlns:a16="http://schemas.microsoft.com/office/drawing/2014/main" id="{E3D954EE-4EE0-C118-E321-CA454EB07E27}"/>
              </a:ext>
            </a:extLst>
          </p:cNvPr>
          <p:cNvPicPr>
            <a:picLocks noChangeAspect="1"/>
          </p:cNvPicPr>
          <p:nvPr/>
        </p:nvPicPr>
        <p:blipFill>
          <a:blip r:embed="rId2"/>
          <a:srcRect l="16981" t="12656"/>
          <a:stretch>
            <a:fillRect/>
          </a:stretch>
        </p:blipFill>
        <p:spPr>
          <a:xfrm>
            <a:off x="5791199" y="786695"/>
            <a:ext cx="3352801" cy="5284610"/>
          </a:xfrm>
          <a:prstGeom prst="rect">
            <a:avLst/>
          </a:prstGeom>
          <a:noFill/>
        </p:spPr>
      </p:pic>
      <p:sp>
        <p:nvSpPr>
          <p:cNvPr id="4" name="Footer Placeholder 3">
            <a:extLst>
              <a:ext uri="{FF2B5EF4-FFF2-40B4-BE49-F238E27FC236}">
                <a16:creationId xmlns:a16="http://schemas.microsoft.com/office/drawing/2014/main" id="{53EAC0CB-FEFE-80D3-8ADB-F61A43139D78}"/>
              </a:ext>
            </a:extLst>
          </p:cNvPr>
          <p:cNvSpPr>
            <a:spLocks noGrp="1"/>
          </p:cNvSpPr>
          <p:nvPr>
            <p:ph type="ftr" sz="quarter" idx="11"/>
          </p:nvPr>
        </p:nvSpPr>
        <p:spPr>
          <a:xfrm>
            <a:off x="2895600" y="6400800"/>
            <a:ext cx="3352800" cy="304800"/>
          </a:xfrm>
        </p:spPr>
        <p:txBody>
          <a:bodyPr wrap="square" anchor="t">
            <a:normAutofit/>
          </a:bodyPr>
          <a:lstStyle/>
          <a:p>
            <a:pPr>
              <a:spcAft>
                <a:spcPts val="600"/>
              </a:spcAft>
              <a:defRPr/>
            </a:pPr>
            <a:r>
              <a:rPr lang="en-US" altLang="en-US"/>
              <a:t>Department of Electrical Engineering</a:t>
            </a:r>
          </a:p>
        </p:txBody>
      </p:sp>
    </p:spTree>
    <p:extLst>
      <p:ext uri="{BB962C8B-B14F-4D97-AF65-F5344CB8AC3E}">
        <p14:creationId xmlns:p14="http://schemas.microsoft.com/office/powerpoint/2010/main" val="3327105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4"/>
          <p:cNvSpPr>
            <a:spLocks noGrp="1"/>
          </p:cNvSpPr>
          <p:nvPr>
            <p:ph type="ftr" sz="quarter" idx="11"/>
          </p:nvPr>
        </p:nvSpPr>
        <p:spPr>
          <a:xfrm>
            <a:off x="2514600" y="6400800"/>
            <a:ext cx="3733800" cy="334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rgbClr val="0033CC"/>
                </a:solidFill>
              </a:rPr>
              <a:t>Department of Biomedical Engineering</a:t>
            </a:r>
          </a:p>
        </p:txBody>
      </p:sp>
      <p:sp>
        <p:nvSpPr>
          <p:cNvPr id="4099" name="Rectangle 2"/>
          <p:cNvSpPr>
            <a:spLocks noGrp="1" noChangeArrowheads="1"/>
          </p:cNvSpPr>
          <p:nvPr>
            <p:ph type="title"/>
          </p:nvPr>
        </p:nvSpPr>
        <p:spPr/>
        <p:txBody>
          <a:bodyPr/>
          <a:lstStyle/>
          <a:p>
            <a:pPr eaLnBrk="1" hangingPunct="1"/>
            <a:r>
              <a:rPr lang="en-US" dirty="0"/>
              <a:t>Individual Contribution</a:t>
            </a:r>
          </a:p>
        </p:txBody>
      </p:sp>
      <p:graphicFrame>
        <p:nvGraphicFramePr>
          <p:cNvPr id="13" name="Table 12">
            <a:extLst>
              <a:ext uri="{FF2B5EF4-FFF2-40B4-BE49-F238E27FC236}">
                <a16:creationId xmlns:a16="http://schemas.microsoft.com/office/drawing/2014/main" id="{98E88039-1B6C-C1F8-0530-F0DE9FAD01AD}"/>
              </a:ext>
            </a:extLst>
          </p:cNvPr>
          <p:cNvGraphicFramePr>
            <a:graphicFrameLocks noGrp="1"/>
          </p:cNvGraphicFramePr>
          <p:nvPr>
            <p:extLst>
              <p:ext uri="{D42A27DB-BD31-4B8C-83A1-F6EECF244321}">
                <p14:modId xmlns:p14="http://schemas.microsoft.com/office/powerpoint/2010/main" val="2720903382"/>
              </p:ext>
            </p:extLst>
          </p:nvPr>
        </p:nvGraphicFramePr>
        <p:xfrm>
          <a:off x="4572000" y="1709056"/>
          <a:ext cx="3962400" cy="2123552"/>
        </p:xfrm>
        <a:graphic>
          <a:graphicData uri="http://schemas.openxmlformats.org/drawingml/2006/table">
            <a:tbl>
              <a:tblPr/>
              <a:tblGrid>
                <a:gridCol w="3962400">
                  <a:extLst>
                    <a:ext uri="{9D8B030D-6E8A-4147-A177-3AD203B41FA5}">
                      <a16:colId xmlns:a16="http://schemas.microsoft.com/office/drawing/2014/main" val="146859091"/>
                    </a:ext>
                  </a:extLst>
                </a:gridCol>
              </a:tblGrid>
              <a:tr h="2123552">
                <a:tc>
                  <a:txBody>
                    <a:bodyPr/>
                    <a:lstStyle/>
                    <a:p>
                      <a:r>
                        <a:rPr lang="en-US" b="1" dirty="0"/>
                        <a:t>Rana Talha Khalid:</a:t>
                      </a:r>
                      <a:endParaRPr lang="en-US" dirty="0"/>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Microcontroller programming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PTB-XL/MIMIC dataset fine-tuning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Model Design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App Design</a:t>
                      </a:r>
                    </a:p>
                    <a:p>
                      <a:pPr marL="285750" indent="-285750">
                        <a:buFont typeface="Arial" panose="020B0604020202020204" pitchFamily="34" charset="0"/>
                        <a:buChar char="•"/>
                      </a:pPr>
                      <a:endParaRPr lang="en-US" dirty="0"/>
                    </a:p>
                  </a:txBody>
                  <a:tcPr>
                    <a:lnL w="28575" cmpd="sng">
                      <a:solidFill>
                        <a:schemeClr val="tx1"/>
                      </a:solidFill>
                      <a:prstDash val="lgDash"/>
                    </a:lnL>
                    <a:lnR w="28575" cmpd="sng">
                      <a:solidFill>
                        <a:schemeClr val="tx1"/>
                      </a:solidFill>
                      <a:prstDash val="lgDash"/>
                    </a:lnR>
                    <a:lnT w="28575" cmpd="sng">
                      <a:solidFill>
                        <a:schemeClr val="tx1"/>
                      </a:solidFill>
                      <a:prstDash val="lgDash"/>
                    </a:lnT>
                    <a:lnB w="28575" cmpd="sng">
                      <a:solidFill>
                        <a:schemeClr val="tx1"/>
                      </a:solidFill>
                      <a:prstDash val="lgDash"/>
                    </a:lnB>
                  </a:tcPr>
                </a:tc>
                <a:extLst>
                  <a:ext uri="{0D108BD9-81ED-4DB2-BD59-A6C34878D82A}">
                    <a16:rowId xmlns:a16="http://schemas.microsoft.com/office/drawing/2014/main" val="2727375618"/>
                  </a:ext>
                </a:extLst>
              </a:tr>
            </a:tbl>
          </a:graphicData>
        </a:graphic>
      </p:graphicFrame>
      <p:graphicFrame>
        <p:nvGraphicFramePr>
          <p:cNvPr id="15" name="Table 14">
            <a:extLst>
              <a:ext uri="{FF2B5EF4-FFF2-40B4-BE49-F238E27FC236}">
                <a16:creationId xmlns:a16="http://schemas.microsoft.com/office/drawing/2014/main" id="{36299430-4309-B618-1008-AD8EDA81783A}"/>
              </a:ext>
            </a:extLst>
          </p:cNvPr>
          <p:cNvGraphicFramePr>
            <a:graphicFrameLocks noGrp="1"/>
          </p:cNvGraphicFramePr>
          <p:nvPr>
            <p:extLst>
              <p:ext uri="{D42A27DB-BD31-4B8C-83A1-F6EECF244321}">
                <p14:modId xmlns:p14="http://schemas.microsoft.com/office/powerpoint/2010/main" val="1594627716"/>
              </p:ext>
            </p:extLst>
          </p:nvPr>
        </p:nvGraphicFramePr>
        <p:xfrm>
          <a:off x="380999" y="3896248"/>
          <a:ext cx="4038601" cy="2956560"/>
        </p:xfrm>
        <a:graphic>
          <a:graphicData uri="http://schemas.openxmlformats.org/drawingml/2006/table">
            <a:tbl>
              <a:tblPr/>
              <a:tblGrid>
                <a:gridCol w="4038601">
                  <a:extLst>
                    <a:ext uri="{9D8B030D-6E8A-4147-A177-3AD203B41FA5}">
                      <a16:colId xmlns:a16="http://schemas.microsoft.com/office/drawing/2014/main" val="146859091"/>
                    </a:ext>
                  </a:extLst>
                </a:gridCol>
              </a:tblGrid>
              <a:tr h="2275952">
                <a:tc>
                  <a:txBody>
                    <a:bodyPr/>
                    <a:lstStyle/>
                    <a:p>
                      <a:r>
                        <a:rPr lang="en-US" b="1" dirty="0"/>
                        <a:t>Muhammad Hasan Masrur</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Signal preprocessing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tx1"/>
                          </a:solidFill>
                          <a:effectLst/>
                          <a:latin typeface="+mn-lt"/>
                          <a:ea typeface="+mn-ea"/>
                          <a:cs typeface="+mn-cs"/>
                        </a:rPr>
                        <a:t>Implementing hybrid CNN Transformer and CNN-LSTM (PCG)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Model testing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Clinical Liaison &amp; Validation Coordinator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i="0" kern="1200" dirty="0">
                        <a:solidFill>
                          <a:schemeClr val="tx1"/>
                        </a:solidFill>
                        <a:effectLst/>
                        <a:latin typeface="+mn-lt"/>
                        <a:ea typeface="+mn-ea"/>
                        <a:cs typeface="+mn-cs"/>
                      </a:endParaRPr>
                    </a:p>
                    <a:p>
                      <a:endParaRPr lang="en-US" b="1" dirty="0"/>
                    </a:p>
                  </a:txBody>
                  <a:tcPr>
                    <a:lnL w="28575" cmpd="sng">
                      <a:solidFill>
                        <a:schemeClr val="tx1"/>
                      </a:solidFill>
                      <a:prstDash val="lgDash"/>
                    </a:lnL>
                    <a:lnR w="28575" cmpd="sng">
                      <a:solidFill>
                        <a:schemeClr val="tx1"/>
                      </a:solidFill>
                      <a:prstDash val="lgDash"/>
                    </a:lnR>
                    <a:lnT w="28575" cmpd="sng">
                      <a:solidFill>
                        <a:schemeClr val="tx1"/>
                      </a:solidFill>
                      <a:prstDash val="lgDash"/>
                    </a:lnT>
                    <a:lnB w="28575" cmpd="sng">
                      <a:solidFill>
                        <a:schemeClr val="tx1"/>
                      </a:solidFill>
                      <a:prstDash val="lgDash"/>
                    </a:lnB>
                  </a:tcPr>
                </a:tc>
                <a:extLst>
                  <a:ext uri="{0D108BD9-81ED-4DB2-BD59-A6C34878D82A}">
                    <a16:rowId xmlns:a16="http://schemas.microsoft.com/office/drawing/2014/main" val="2727375618"/>
                  </a:ext>
                </a:extLst>
              </a:tr>
            </a:tbl>
          </a:graphicData>
        </a:graphic>
      </p:graphicFrame>
      <p:graphicFrame>
        <p:nvGraphicFramePr>
          <p:cNvPr id="16" name="Table 15">
            <a:extLst>
              <a:ext uri="{FF2B5EF4-FFF2-40B4-BE49-F238E27FC236}">
                <a16:creationId xmlns:a16="http://schemas.microsoft.com/office/drawing/2014/main" id="{C20DE446-FD67-2E02-4725-8AA3E211A824}"/>
              </a:ext>
            </a:extLst>
          </p:cNvPr>
          <p:cNvGraphicFramePr>
            <a:graphicFrameLocks noGrp="1"/>
          </p:cNvGraphicFramePr>
          <p:nvPr>
            <p:extLst>
              <p:ext uri="{D42A27DB-BD31-4B8C-83A1-F6EECF244321}">
                <p14:modId xmlns:p14="http://schemas.microsoft.com/office/powerpoint/2010/main" val="1019287619"/>
              </p:ext>
            </p:extLst>
          </p:nvPr>
        </p:nvGraphicFramePr>
        <p:xfrm>
          <a:off x="4572000" y="3888712"/>
          <a:ext cx="3962400" cy="2969288"/>
        </p:xfrm>
        <a:graphic>
          <a:graphicData uri="http://schemas.openxmlformats.org/drawingml/2006/table">
            <a:tbl>
              <a:tblPr/>
              <a:tblGrid>
                <a:gridCol w="3962400">
                  <a:extLst>
                    <a:ext uri="{9D8B030D-6E8A-4147-A177-3AD203B41FA5}">
                      <a16:colId xmlns:a16="http://schemas.microsoft.com/office/drawing/2014/main" val="146859091"/>
                    </a:ext>
                  </a:extLst>
                </a:gridCol>
              </a:tblGrid>
              <a:tr h="2969288">
                <a:tc>
                  <a:txBody>
                    <a:bodyPr/>
                    <a:lstStyle/>
                    <a:p>
                      <a:r>
                        <a:rPr lang="en-US" b="1" dirty="0"/>
                        <a:t>Abdul Alber:</a:t>
                      </a:r>
                      <a:endParaRPr lang="en-US" dirty="0"/>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Clinical testing protocol</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Statistical report generation</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Documentation</a:t>
                      </a:r>
                    </a:p>
                    <a:p>
                      <a:pPr marL="285750" indent="-285750">
                        <a:buFont typeface="Arial" panose="020B0604020202020204" pitchFamily="34" charset="0"/>
                        <a:buChar char="•"/>
                      </a:pPr>
                      <a:r>
                        <a:rPr lang="en-US" dirty="0"/>
                        <a:t>Supply Chain Manager</a:t>
                      </a:r>
                    </a:p>
                  </a:txBody>
                  <a:tcPr>
                    <a:lnL w="28575" cmpd="sng">
                      <a:solidFill>
                        <a:schemeClr val="tx1"/>
                      </a:solidFill>
                      <a:prstDash val="lgDash"/>
                    </a:lnL>
                    <a:lnR w="28575" cmpd="sng">
                      <a:solidFill>
                        <a:schemeClr val="tx1"/>
                      </a:solidFill>
                      <a:prstDash val="lgDash"/>
                    </a:lnR>
                    <a:lnT w="28575" cmpd="sng">
                      <a:solidFill>
                        <a:schemeClr val="tx1"/>
                      </a:solidFill>
                      <a:prstDash val="lgDash"/>
                    </a:lnT>
                    <a:lnB w="28575" cmpd="sng">
                      <a:solidFill>
                        <a:schemeClr val="tx1"/>
                      </a:solidFill>
                      <a:prstDash val="lgDash"/>
                    </a:lnB>
                  </a:tcPr>
                </a:tc>
                <a:extLst>
                  <a:ext uri="{0D108BD9-81ED-4DB2-BD59-A6C34878D82A}">
                    <a16:rowId xmlns:a16="http://schemas.microsoft.com/office/drawing/2014/main" val="2727375618"/>
                  </a:ext>
                </a:extLst>
              </a:tr>
            </a:tbl>
          </a:graphicData>
        </a:graphic>
      </p:graphicFrame>
      <p:graphicFrame>
        <p:nvGraphicFramePr>
          <p:cNvPr id="19" name="Table 18">
            <a:extLst>
              <a:ext uri="{FF2B5EF4-FFF2-40B4-BE49-F238E27FC236}">
                <a16:creationId xmlns:a16="http://schemas.microsoft.com/office/drawing/2014/main" id="{08E78BA3-60CA-E50C-7FEA-0A20F02A86E4}"/>
              </a:ext>
            </a:extLst>
          </p:cNvPr>
          <p:cNvGraphicFramePr>
            <a:graphicFrameLocks noGrp="1"/>
          </p:cNvGraphicFramePr>
          <p:nvPr>
            <p:extLst>
              <p:ext uri="{D42A27DB-BD31-4B8C-83A1-F6EECF244321}">
                <p14:modId xmlns:p14="http://schemas.microsoft.com/office/powerpoint/2010/main" val="1385392781"/>
              </p:ext>
            </p:extLst>
          </p:nvPr>
        </p:nvGraphicFramePr>
        <p:xfrm>
          <a:off x="380999" y="1709056"/>
          <a:ext cx="4038601" cy="2123552"/>
        </p:xfrm>
        <a:graphic>
          <a:graphicData uri="http://schemas.openxmlformats.org/drawingml/2006/table">
            <a:tbl>
              <a:tblPr/>
              <a:tblGrid>
                <a:gridCol w="4038601">
                  <a:extLst>
                    <a:ext uri="{9D8B030D-6E8A-4147-A177-3AD203B41FA5}">
                      <a16:colId xmlns:a16="http://schemas.microsoft.com/office/drawing/2014/main" val="146859091"/>
                    </a:ext>
                  </a:extLst>
                </a:gridCol>
              </a:tblGrid>
              <a:tr h="2123552">
                <a:tc>
                  <a:txBody>
                    <a:bodyPr/>
                    <a:lstStyle/>
                    <a:p>
                      <a:r>
                        <a:rPr lang="en-US" b="1" dirty="0">
                          <a:solidFill>
                            <a:schemeClr val="accent4"/>
                          </a:solidFill>
                        </a:rPr>
                        <a:t>Khair Ul Wara:</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Enclosure prototyping</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Component Selection</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Circuit Design</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Sensor integration</a:t>
                      </a:r>
                    </a:p>
                    <a:p>
                      <a:pPr marL="285750" indent="-285750">
                        <a:buFont typeface="Arial" panose="020B0604020202020204" pitchFamily="34" charset="0"/>
                        <a:buChar char="•"/>
                      </a:pPr>
                      <a:endParaRPr lang="en-US" dirty="0">
                        <a:solidFill>
                          <a:schemeClr val="accent4"/>
                        </a:solidFill>
                      </a:endParaRPr>
                    </a:p>
                    <a:p>
                      <a:endParaRPr lang="en-US" dirty="0">
                        <a:solidFill>
                          <a:schemeClr val="accent4"/>
                        </a:solidFill>
                      </a:endParaRPr>
                    </a:p>
                  </a:txBody>
                  <a:tcPr>
                    <a:lnL w="28575" cmpd="sng">
                      <a:solidFill>
                        <a:schemeClr val="tx1"/>
                      </a:solidFill>
                      <a:prstDash val="lgDash"/>
                    </a:lnL>
                    <a:lnR w="28575" cmpd="sng">
                      <a:solidFill>
                        <a:schemeClr val="tx1"/>
                      </a:solidFill>
                      <a:prstDash val="lgDash"/>
                    </a:lnR>
                    <a:lnT w="28575" cmpd="sng">
                      <a:solidFill>
                        <a:schemeClr val="tx1"/>
                      </a:solidFill>
                      <a:prstDash val="lgDash"/>
                    </a:lnT>
                    <a:lnB w="28575" cmpd="sng">
                      <a:solidFill>
                        <a:schemeClr val="tx1"/>
                      </a:solidFill>
                      <a:prstDash val="lgDash"/>
                    </a:lnB>
                  </a:tcPr>
                </a:tc>
                <a:extLst>
                  <a:ext uri="{0D108BD9-81ED-4DB2-BD59-A6C34878D82A}">
                    <a16:rowId xmlns:a16="http://schemas.microsoft.com/office/drawing/2014/main" val="2727375618"/>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5410-9653-3590-B8CA-4B275849937D}"/>
              </a:ext>
            </a:extLst>
          </p:cNvPr>
          <p:cNvSpPr>
            <a:spLocks noGrp="1"/>
          </p:cNvSpPr>
          <p:nvPr>
            <p:ph type="title"/>
          </p:nvPr>
        </p:nvSpPr>
        <p:spPr>
          <a:xfrm>
            <a:off x="457200" y="122238"/>
            <a:ext cx="7086600" cy="639762"/>
          </a:xfrm>
        </p:spPr>
        <p:txBody>
          <a:bodyPr/>
          <a:lstStyle/>
          <a:p>
            <a:r>
              <a:rPr lang="en-US" dirty="0"/>
              <a:t>Results</a:t>
            </a:r>
          </a:p>
        </p:txBody>
      </p:sp>
      <p:sp>
        <p:nvSpPr>
          <p:cNvPr id="4" name="Footer Placeholder 3">
            <a:extLst>
              <a:ext uri="{FF2B5EF4-FFF2-40B4-BE49-F238E27FC236}">
                <a16:creationId xmlns:a16="http://schemas.microsoft.com/office/drawing/2014/main" id="{A669C61E-47D8-41A7-C860-26DDA3213D7D}"/>
              </a:ext>
            </a:extLst>
          </p:cNvPr>
          <p:cNvSpPr>
            <a:spLocks noGrp="1"/>
          </p:cNvSpPr>
          <p:nvPr>
            <p:ph type="ftr" sz="quarter" idx="11"/>
          </p:nvPr>
        </p:nvSpPr>
        <p:spPr/>
        <p:txBody>
          <a:bodyPr/>
          <a:lstStyle/>
          <a:p>
            <a:pPr>
              <a:defRPr/>
            </a:pPr>
            <a:r>
              <a:rPr lang="en-US" altLang="en-US"/>
              <a:t>Department of Electrical Engineering</a:t>
            </a:r>
          </a:p>
        </p:txBody>
      </p:sp>
      <p:pic>
        <p:nvPicPr>
          <p:cNvPr id="5" name="Picture 4">
            <a:extLst>
              <a:ext uri="{FF2B5EF4-FFF2-40B4-BE49-F238E27FC236}">
                <a16:creationId xmlns:a16="http://schemas.microsoft.com/office/drawing/2014/main" id="{6FD41580-710E-B998-5F63-DD81BCE3336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609600"/>
            <a:ext cx="5791200" cy="5580227"/>
          </a:xfrm>
          <a:prstGeom prst="rect">
            <a:avLst/>
          </a:prstGeom>
          <a:noFill/>
          <a:ln>
            <a:noFill/>
          </a:ln>
        </p:spPr>
      </p:pic>
    </p:spTree>
    <p:extLst>
      <p:ext uri="{BB962C8B-B14F-4D97-AF65-F5344CB8AC3E}">
        <p14:creationId xmlns:p14="http://schemas.microsoft.com/office/powerpoint/2010/main" val="2098425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D9D7-AA28-9C90-ED03-CF13A11C3784}"/>
              </a:ext>
            </a:extLst>
          </p:cNvPr>
          <p:cNvSpPr>
            <a:spLocks noGrp="1"/>
          </p:cNvSpPr>
          <p:nvPr>
            <p:ph type="title"/>
          </p:nvPr>
        </p:nvSpPr>
        <p:spPr>
          <a:xfrm>
            <a:off x="457200" y="122238"/>
            <a:ext cx="7543800" cy="1096962"/>
          </a:xfrm>
        </p:spPr>
        <p:txBody>
          <a:bodyPr/>
          <a:lstStyle/>
          <a:p>
            <a:r>
              <a:rPr lang="en-US" dirty="0"/>
              <a:t>Blood Pressure Estimation</a:t>
            </a:r>
            <a:br>
              <a:rPr lang="en-US" dirty="0"/>
            </a:br>
            <a:r>
              <a:rPr lang="en-US" sz="2000" dirty="0"/>
              <a:t>Methodology of A. Billa et al.</a:t>
            </a:r>
            <a:endParaRPr lang="en-US" dirty="0"/>
          </a:p>
        </p:txBody>
      </p:sp>
      <p:sp>
        <p:nvSpPr>
          <p:cNvPr id="3" name="Content Placeholder 2">
            <a:extLst>
              <a:ext uri="{FF2B5EF4-FFF2-40B4-BE49-F238E27FC236}">
                <a16:creationId xmlns:a16="http://schemas.microsoft.com/office/drawing/2014/main" id="{04C6C57F-C736-01FA-0DA4-90A5ED8E3617}"/>
              </a:ext>
            </a:extLst>
          </p:cNvPr>
          <p:cNvSpPr>
            <a:spLocks noGrp="1"/>
          </p:cNvSpPr>
          <p:nvPr>
            <p:ph idx="1"/>
          </p:nvPr>
        </p:nvSpPr>
        <p:spPr>
          <a:xfrm>
            <a:off x="457200" y="1398588"/>
            <a:ext cx="8229600" cy="4621212"/>
          </a:xfrm>
        </p:spPr>
        <p:txBody>
          <a:bodyPr/>
          <a:lstStyle/>
          <a:p>
            <a:pPr marL="0" indent="0" algn="just">
              <a:buNone/>
            </a:pPr>
            <a:r>
              <a:rPr lang="en-US" sz="1800" b="1" dirty="0"/>
              <a:t>PPG and Derivatives Dataset: </a:t>
            </a:r>
            <a:r>
              <a:rPr lang="en-US" sz="1800" dirty="0"/>
              <a:t>The study utilized PPG signals and their first and second derivatives to create a dataset called PPG+, which captures information related to blood volume changes, atherosclerosis, and vascular elasticity, all of which are linked to blood pressure.</a:t>
            </a:r>
          </a:p>
          <a:p>
            <a:pPr marL="0" indent="0" algn="just">
              <a:buNone/>
            </a:pPr>
            <a:r>
              <a:rPr lang="en-US" sz="1800" b="1" dirty="0"/>
              <a:t>Hilbert–Huang Transform (HHT): </a:t>
            </a:r>
            <a:r>
              <a:rPr lang="en-US" sz="1800" dirty="0"/>
              <a:t>PPG signals were processed using the HHT method with ensemble empirical mode decomposition (EEMD) to remove noise and motion artifacts, converting one-dimensional signals into two-dimensional spectrograms for enhanced feature extraction.</a:t>
            </a:r>
          </a:p>
          <a:p>
            <a:pPr marL="0" indent="0" algn="just">
              <a:buNone/>
            </a:pPr>
            <a:r>
              <a:rPr lang="en-US" sz="1800" b="1" dirty="0"/>
              <a:t>Convolutional Neural Network (CNN): </a:t>
            </a:r>
            <a:r>
              <a:rPr lang="en-US" sz="1800" dirty="0"/>
              <a:t>The PPG+ dataset was input into CNN models, particularly </a:t>
            </a:r>
            <a:r>
              <a:rPr lang="en-US" sz="1800" dirty="0" err="1"/>
              <a:t>AlexNet</a:t>
            </a:r>
            <a:r>
              <a:rPr lang="en-US" sz="1800" dirty="0"/>
              <a:t>, to classify blood pressure levels (normotension, prehypertension, hypertension), achieving high accuracy, with an F1 score of 98.90% for normotension vs. hypertension.</a:t>
            </a:r>
          </a:p>
          <a:p>
            <a:pPr marL="0" indent="0" algn="just">
              <a:buNone/>
            </a:pPr>
            <a:r>
              <a:rPr lang="en-US" sz="1800" b="1" dirty="0"/>
              <a:t>Improved Accuracy with Derivatives: </a:t>
            </a:r>
            <a:r>
              <a:rPr lang="en-US" sz="1800" dirty="0"/>
              <a:t>Including PPG derivatives in the dataset improved prediction accuracy compared to using PPG alone, as derivatives provide additional physiological information about blood flow and vessel elasticity, enhancing blood pressure estimation.</a:t>
            </a:r>
          </a:p>
        </p:txBody>
      </p:sp>
      <p:sp>
        <p:nvSpPr>
          <p:cNvPr id="4" name="Footer Placeholder 3">
            <a:extLst>
              <a:ext uri="{FF2B5EF4-FFF2-40B4-BE49-F238E27FC236}">
                <a16:creationId xmlns:a16="http://schemas.microsoft.com/office/drawing/2014/main" id="{77AE065E-1BC2-FE0F-15FB-23ADABFD69C6}"/>
              </a:ext>
            </a:extLst>
          </p:cNvPr>
          <p:cNvSpPr>
            <a:spLocks noGrp="1"/>
          </p:cNvSpPr>
          <p:nvPr>
            <p:ph type="ftr" sz="quarter" idx="11"/>
          </p:nvPr>
        </p:nvSpPr>
        <p:spPr/>
        <p:txBody>
          <a:bodyPr/>
          <a:lstStyle/>
          <a:p>
            <a:pPr>
              <a:defRPr/>
            </a:pPr>
            <a:r>
              <a:rPr lang="en-US" altLang="en-US"/>
              <a:t>Department of Electrical Engineering</a:t>
            </a:r>
          </a:p>
        </p:txBody>
      </p:sp>
    </p:spTree>
    <p:extLst>
      <p:ext uri="{BB962C8B-B14F-4D97-AF65-F5344CB8AC3E}">
        <p14:creationId xmlns:p14="http://schemas.microsoft.com/office/powerpoint/2010/main" val="2836962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E549D-9E26-8CB5-1FD2-B43599C4F0CD}"/>
              </a:ext>
            </a:extLst>
          </p:cNvPr>
          <p:cNvSpPr>
            <a:spLocks noGrp="1"/>
          </p:cNvSpPr>
          <p:nvPr>
            <p:ph type="title"/>
          </p:nvPr>
        </p:nvSpPr>
        <p:spPr>
          <a:xfrm>
            <a:off x="457200" y="122238"/>
            <a:ext cx="7010400" cy="604837"/>
          </a:xfrm>
        </p:spPr>
        <p:txBody>
          <a:bodyPr/>
          <a:lstStyle/>
          <a:p>
            <a:r>
              <a:rPr lang="en-US" dirty="0"/>
              <a:t>Results</a:t>
            </a:r>
          </a:p>
        </p:txBody>
      </p:sp>
      <p:sp>
        <p:nvSpPr>
          <p:cNvPr id="4" name="Footer Placeholder 3">
            <a:extLst>
              <a:ext uri="{FF2B5EF4-FFF2-40B4-BE49-F238E27FC236}">
                <a16:creationId xmlns:a16="http://schemas.microsoft.com/office/drawing/2014/main" id="{AB29EEE4-415C-0A10-0810-299756BD3718}"/>
              </a:ext>
            </a:extLst>
          </p:cNvPr>
          <p:cNvSpPr>
            <a:spLocks noGrp="1"/>
          </p:cNvSpPr>
          <p:nvPr>
            <p:ph type="ftr" sz="quarter" idx="11"/>
          </p:nvPr>
        </p:nvSpPr>
        <p:spPr/>
        <p:txBody>
          <a:bodyPr/>
          <a:lstStyle/>
          <a:p>
            <a:pPr>
              <a:defRPr/>
            </a:pPr>
            <a:r>
              <a:rPr lang="en-US" altLang="en-US"/>
              <a:t>Department of Electrical Engineering</a:t>
            </a:r>
          </a:p>
        </p:txBody>
      </p:sp>
      <p:pic>
        <p:nvPicPr>
          <p:cNvPr id="5" name="Picture 4">
            <a:extLst>
              <a:ext uri="{FF2B5EF4-FFF2-40B4-BE49-F238E27FC236}">
                <a16:creationId xmlns:a16="http://schemas.microsoft.com/office/drawing/2014/main" id="{1E43B77B-58B5-DB61-C5DA-D1FF55A67D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651803"/>
            <a:ext cx="5486400" cy="5554394"/>
          </a:xfrm>
          <a:prstGeom prst="rect">
            <a:avLst/>
          </a:prstGeom>
          <a:noFill/>
          <a:ln>
            <a:noFill/>
          </a:ln>
        </p:spPr>
      </p:pic>
    </p:spTree>
    <p:extLst>
      <p:ext uri="{BB962C8B-B14F-4D97-AF65-F5344CB8AC3E}">
        <p14:creationId xmlns:p14="http://schemas.microsoft.com/office/powerpoint/2010/main" val="3305579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715962"/>
          </a:xfrm>
        </p:spPr>
        <p:txBody>
          <a:bodyPr/>
          <a:lstStyle/>
          <a:p>
            <a:r>
              <a:rPr lang="en-US" dirty="0"/>
              <a:t>Video demonstration </a:t>
            </a:r>
          </a:p>
        </p:txBody>
      </p:sp>
      <p:sp>
        <p:nvSpPr>
          <p:cNvPr id="4" name="Footer Placeholder 3"/>
          <p:cNvSpPr>
            <a:spLocks noGrp="1"/>
          </p:cNvSpPr>
          <p:nvPr>
            <p:ph type="ftr" sz="quarter" idx="11"/>
          </p:nvPr>
        </p:nvSpPr>
        <p:spPr>
          <a:xfrm>
            <a:off x="2286000" y="6400800"/>
            <a:ext cx="3962400" cy="228600"/>
          </a:xfrm>
        </p:spPr>
        <p:txBody>
          <a:bodyPr/>
          <a:lstStyle/>
          <a:p>
            <a:pPr>
              <a:defRPr/>
            </a:pPr>
            <a:r>
              <a:rPr lang="en-US" altLang="en-US"/>
              <a:t>Department of Biomedical Engineering</a:t>
            </a:r>
            <a:endParaRPr lang="en-US" altLang="en-US" dirty="0"/>
          </a:p>
        </p:txBody>
      </p:sp>
      <p:pic>
        <p:nvPicPr>
          <p:cNvPr id="6" name="WhatsApp Video 2025-07-16 at 01.15.24_c1fa7e46">
            <a:hlinkClick r:id="" action="ppaction://media"/>
            <a:extLst>
              <a:ext uri="{FF2B5EF4-FFF2-40B4-BE49-F238E27FC236}">
                <a16:creationId xmlns:a16="http://schemas.microsoft.com/office/drawing/2014/main" id="{F614C157-B495-59AA-894D-C38E12C72B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860" y="914400"/>
            <a:ext cx="9121140" cy="5131102"/>
          </a:xfrm>
        </p:spPr>
      </p:pic>
    </p:spTree>
    <p:extLst>
      <p:ext uri="{BB962C8B-B14F-4D97-AF65-F5344CB8AC3E}">
        <p14:creationId xmlns:p14="http://schemas.microsoft.com/office/powerpoint/2010/main" val="53777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620BB-5A71-3679-7A06-647B4F4B8E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51874B-D109-5A66-2A4B-E636DC39D8AB}"/>
              </a:ext>
            </a:extLst>
          </p:cNvPr>
          <p:cNvSpPr>
            <a:spLocks noGrp="1"/>
          </p:cNvSpPr>
          <p:nvPr>
            <p:ph type="title"/>
          </p:nvPr>
        </p:nvSpPr>
        <p:spPr>
          <a:xfrm>
            <a:off x="457200" y="122238"/>
            <a:ext cx="7848600" cy="1249362"/>
          </a:xfrm>
        </p:spPr>
        <p:txBody>
          <a:bodyPr/>
          <a:lstStyle/>
          <a:p>
            <a:r>
              <a:rPr lang="en-US" dirty="0"/>
              <a:t>Conclusion </a:t>
            </a:r>
          </a:p>
        </p:txBody>
      </p:sp>
      <p:sp>
        <p:nvSpPr>
          <p:cNvPr id="3" name="Content Placeholder 2">
            <a:extLst>
              <a:ext uri="{FF2B5EF4-FFF2-40B4-BE49-F238E27FC236}">
                <a16:creationId xmlns:a16="http://schemas.microsoft.com/office/drawing/2014/main" id="{6C353B60-D8E5-4D53-0DC1-9572F3A9A80B}"/>
              </a:ext>
            </a:extLst>
          </p:cNvPr>
          <p:cNvSpPr>
            <a:spLocks noGrp="1"/>
          </p:cNvSpPr>
          <p:nvPr>
            <p:ph idx="1"/>
          </p:nvPr>
        </p:nvSpPr>
        <p:spPr/>
        <p:txBody>
          <a:bodyPr/>
          <a:lstStyle/>
          <a:p>
            <a:pPr marL="0" indent="0" algn="just">
              <a:buNone/>
            </a:pPr>
            <a:r>
              <a:rPr lang="en-US" sz="1800" dirty="0"/>
              <a:t>The UPEC device represents a transformative leap in portable cardiac diagnostics, integrating ECG, PCG, and PPG into a single AI-powered platform. By leveraging advanced deep learning architectures, including CNN-Transformer hybrids for ECG, CNN-LSTM networks for PCG murmur detection, and HHT-enhanced models for cuffless blood pressure monitoring, UPEC delivers clinical-grade accuracy in real-time. Validated on benchmark datasets (PTB-XL, MIMIC) with F1 scores exceeding 93% for critical metrics, it bridges the gap between hospital diagnostics and point-of-care accessibility. With its compact design, multi-modal analysis, and proven detection capabilities for conditions ranging from myocardial infarction to hypertension, UPEC empowers early intervention, remote patient monitoring, and democratized cardiac care worldwide. This innovation redefines portable cardiopulmonary assessment, positioning UPEC as a cornerstone of future preventive healthcare.</a:t>
            </a:r>
          </a:p>
        </p:txBody>
      </p:sp>
      <p:sp>
        <p:nvSpPr>
          <p:cNvPr id="4" name="Footer Placeholder 3">
            <a:extLst>
              <a:ext uri="{FF2B5EF4-FFF2-40B4-BE49-F238E27FC236}">
                <a16:creationId xmlns:a16="http://schemas.microsoft.com/office/drawing/2014/main" id="{B3886F93-E76D-C126-66F7-90EE027E035B}"/>
              </a:ext>
            </a:extLst>
          </p:cNvPr>
          <p:cNvSpPr>
            <a:spLocks noGrp="1"/>
          </p:cNvSpPr>
          <p:nvPr>
            <p:ph type="ftr" sz="quarter" idx="11"/>
          </p:nvPr>
        </p:nvSpPr>
        <p:spPr>
          <a:xfrm>
            <a:off x="2514600" y="6400800"/>
            <a:ext cx="3733800" cy="228600"/>
          </a:xfrm>
        </p:spPr>
        <p:txBody>
          <a:bodyPr/>
          <a:lstStyle/>
          <a:p>
            <a:pPr>
              <a:defRPr/>
            </a:pPr>
            <a:r>
              <a:rPr lang="en-US" altLang="en-US" dirty="0"/>
              <a:t>Department of Biomedical Engineering</a:t>
            </a:r>
          </a:p>
        </p:txBody>
      </p:sp>
    </p:spTree>
    <p:extLst>
      <p:ext uri="{BB962C8B-B14F-4D97-AF65-F5344CB8AC3E}">
        <p14:creationId xmlns:p14="http://schemas.microsoft.com/office/powerpoint/2010/main" val="1908730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3A664-695A-2E37-FBB3-AC7A0BC0BB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8098AE-5B6E-0A1B-5D6D-791ED669C831}"/>
              </a:ext>
            </a:extLst>
          </p:cNvPr>
          <p:cNvSpPr>
            <a:spLocks noGrp="1"/>
          </p:cNvSpPr>
          <p:nvPr>
            <p:ph type="title"/>
          </p:nvPr>
        </p:nvSpPr>
        <p:spPr>
          <a:xfrm>
            <a:off x="457200" y="122238"/>
            <a:ext cx="8153400" cy="1295400"/>
          </a:xfrm>
        </p:spPr>
        <p:txBody>
          <a:bodyPr/>
          <a:lstStyle/>
          <a:p>
            <a:r>
              <a:rPr lang="en-US" dirty="0"/>
              <a:t>Future Scope </a:t>
            </a:r>
          </a:p>
        </p:txBody>
      </p:sp>
      <p:sp>
        <p:nvSpPr>
          <p:cNvPr id="3" name="Content Placeholder 2">
            <a:extLst>
              <a:ext uri="{FF2B5EF4-FFF2-40B4-BE49-F238E27FC236}">
                <a16:creationId xmlns:a16="http://schemas.microsoft.com/office/drawing/2014/main" id="{47E66C1B-0F74-2B4F-DEDB-71355FE97483}"/>
              </a:ext>
            </a:extLst>
          </p:cNvPr>
          <p:cNvSpPr>
            <a:spLocks noGrp="1"/>
          </p:cNvSpPr>
          <p:nvPr>
            <p:ph idx="1"/>
          </p:nvPr>
        </p:nvSpPr>
        <p:spPr/>
        <p:txBody>
          <a:bodyPr/>
          <a:lstStyle/>
          <a:p>
            <a:r>
              <a:rPr lang="en-US" sz="2400" b="1" dirty="0"/>
              <a:t>Large-Scale Clinical Trials</a:t>
            </a:r>
            <a:br>
              <a:rPr lang="en-US" sz="2400" dirty="0"/>
            </a:br>
            <a:r>
              <a:rPr lang="en-US" sz="2400" dirty="0"/>
              <a:t>Validate real-world efficacy across diverse populations &amp; settings.</a:t>
            </a:r>
          </a:p>
          <a:p>
            <a:r>
              <a:rPr lang="en-US" sz="2400" b="1" dirty="0"/>
              <a:t>Wearable Form Factor</a:t>
            </a:r>
            <a:br>
              <a:rPr lang="en-US" sz="2400" dirty="0"/>
            </a:br>
            <a:r>
              <a:rPr lang="en-US" sz="2400" dirty="0"/>
              <a:t>Miniaturize into patches/straps for 24/7 monitoring.</a:t>
            </a:r>
          </a:p>
          <a:p>
            <a:r>
              <a:rPr lang="en-US" sz="2400" b="1" dirty="0"/>
              <a:t>Regulatory Approval (FDA/CE)</a:t>
            </a:r>
            <a:br>
              <a:rPr lang="en-US" sz="2400" dirty="0"/>
            </a:br>
            <a:r>
              <a:rPr lang="en-US" sz="2400" dirty="0"/>
              <a:t>Secure certifications for clinical deployment.</a:t>
            </a:r>
          </a:p>
          <a:p>
            <a:r>
              <a:rPr lang="en-US" sz="2400" b="1" dirty="0"/>
              <a:t>Low-Resource Adaptation</a:t>
            </a:r>
            <a:br>
              <a:rPr lang="en-US" sz="2400" dirty="0"/>
            </a:br>
            <a:r>
              <a:rPr lang="en-US" sz="2400" dirty="0"/>
              <a:t>Optimize for telehealth &amp; community health workers.</a:t>
            </a:r>
          </a:p>
          <a:p>
            <a:pPr marL="0" indent="0">
              <a:buNone/>
            </a:pPr>
            <a:endParaRPr lang="en-US" dirty="0"/>
          </a:p>
        </p:txBody>
      </p:sp>
      <p:sp>
        <p:nvSpPr>
          <p:cNvPr id="4" name="Footer Placeholder 3">
            <a:extLst>
              <a:ext uri="{FF2B5EF4-FFF2-40B4-BE49-F238E27FC236}">
                <a16:creationId xmlns:a16="http://schemas.microsoft.com/office/drawing/2014/main" id="{DD1CD744-A8C4-55A7-1AC6-CFFA6BCEF6CC}"/>
              </a:ext>
            </a:extLst>
          </p:cNvPr>
          <p:cNvSpPr>
            <a:spLocks noGrp="1"/>
          </p:cNvSpPr>
          <p:nvPr>
            <p:ph type="ftr" sz="quarter" idx="11"/>
          </p:nvPr>
        </p:nvSpPr>
        <p:spPr>
          <a:xfrm>
            <a:off x="2514600" y="6400800"/>
            <a:ext cx="3733800" cy="334962"/>
          </a:xfrm>
        </p:spPr>
        <p:txBody>
          <a:bodyPr/>
          <a:lstStyle/>
          <a:p>
            <a:pPr>
              <a:defRPr/>
            </a:pPr>
            <a:r>
              <a:rPr lang="en-US" altLang="en-US" dirty="0"/>
              <a:t>Department of Biomedical Engineering</a:t>
            </a:r>
          </a:p>
        </p:txBody>
      </p:sp>
    </p:spTree>
    <p:extLst>
      <p:ext uri="{BB962C8B-B14F-4D97-AF65-F5344CB8AC3E}">
        <p14:creationId xmlns:p14="http://schemas.microsoft.com/office/powerpoint/2010/main" val="1777817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908EC-E004-7793-447A-2B1487536C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90AAF6-74E4-47AD-B6B3-F090CDA64009}"/>
              </a:ext>
            </a:extLst>
          </p:cNvPr>
          <p:cNvSpPr>
            <a:spLocks noGrp="1"/>
          </p:cNvSpPr>
          <p:nvPr>
            <p:ph type="title"/>
          </p:nvPr>
        </p:nvSpPr>
        <p:spPr>
          <a:xfrm>
            <a:off x="457200" y="122238"/>
            <a:ext cx="8153400" cy="1295400"/>
          </a:xfrm>
        </p:spPr>
        <p:txBody>
          <a:bodyPr/>
          <a:lstStyle/>
          <a:p>
            <a:r>
              <a:rPr lang="en-US" dirty="0"/>
              <a:t>References </a:t>
            </a:r>
          </a:p>
        </p:txBody>
      </p:sp>
      <p:sp>
        <p:nvSpPr>
          <p:cNvPr id="3" name="Content Placeholder 2">
            <a:extLst>
              <a:ext uri="{FF2B5EF4-FFF2-40B4-BE49-F238E27FC236}">
                <a16:creationId xmlns:a16="http://schemas.microsoft.com/office/drawing/2014/main" id="{6198E3B5-B135-21E2-3369-B98F6F7BD8E6}"/>
              </a:ext>
            </a:extLst>
          </p:cNvPr>
          <p:cNvSpPr>
            <a:spLocks noGrp="1"/>
          </p:cNvSpPr>
          <p:nvPr>
            <p:ph idx="1"/>
          </p:nvPr>
        </p:nvSpPr>
        <p:spPr/>
        <p:txBody>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[1] Rai, H.M., Chatterjee, K. Hybrid CNN-LSTM deep learning model and ensemble technique for automatic detection of myocardial infarction using big ECG data. </a:t>
            </a:r>
            <a:r>
              <a:rPr kumimoji="0" lang="en-US" sz="14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Appl </a:t>
            </a:r>
            <a:r>
              <a:rPr kumimoji="0" lang="en-US" sz="14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Intell</a:t>
            </a:r>
            <a:r>
              <a:rPr kumimoji="0" lang="en-US" sz="14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52, 5366–5384 (2022). </a:t>
            </a:r>
            <a:r>
              <a:rPr kumimoji="0" lang="en-US" sz="14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hlinkClick r:id="rId2"/>
              </a:rPr>
              <a:t>https://doi.org/10.1007/s10489-021-02696-6</a:t>
            </a:r>
            <a:endParaRPr kumimoji="0" lang="en-US" sz="14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[2] Obeidat, Y., Alqudah, A.M. (2021). A hybrid lightweight 1D CNN-LSTM architecture for automated ECG beat-wise classification. </a:t>
            </a:r>
            <a:r>
              <a:rPr kumimoji="0" lang="en-US" sz="14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Traitement</a:t>
            </a:r>
            <a:r>
              <a:rPr kumimoji="0" lang="en-US" sz="14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du Signal, Vol. 38, No. 5, pp. 1281-1291. </a:t>
            </a:r>
            <a:r>
              <a:rPr kumimoji="0" lang="en-US" sz="14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hlinkClick r:id="rId3"/>
              </a:rPr>
              <a:t>https://doi.org/10.18280/ts.380503</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 </a:t>
            </a:r>
            <a:r>
              <a:rPr kumimoji="0" lang="en-US" sz="14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R. M. Al-Tam </a:t>
            </a:r>
            <a:r>
              <a:rPr kumimoji="0" lang="en-US" sz="1400" b="0" i="1"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et al</a:t>
            </a:r>
            <a:r>
              <a:rPr kumimoji="0" lang="en-US" sz="14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 "A Hybrid Framework of Transformer Encoder and Residential Conventional for Cardiovascular Disease Recognition Using Heart Sounds," in </a:t>
            </a:r>
            <a:r>
              <a:rPr kumimoji="0" lang="en-US" sz="1400" b="0" i="1"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IEEE Access</a:t>
            </a:r>
            <a:r>
              <a:rPr kumimoji="0" lang="en-US" sz="14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 vol. 12, pp. 123099-123113, 2024, </a:t>
            </a:r>
            <a:r>
              <a:rPr kumimoji="0" lang="en-US" sz="14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hlinkClick r:id="rId4"/>
              </a:rPr>
              <a:t>https://doi.org</a:t>
            </a:r>
            <a:r>
              <a:rPr kumimoji="0" lang="en-US" sz="14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hlinkClick r:id="rId4"/>
              </a:rPr>
              <a:t>/10.1109/ACCESS.2024.3451660</a:t>
            </a:r>
            <a:endParaRPr kumimoji="0" lang="en-US" sz="14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[4] </a:t>
            </a:r>
            <a:r>
              <a:rPr kumimoji="0" lang="en-US" sz="1400" b="0" i="0" u="none" strike="noStrike" kern="1200" cap="none" spc="0" normalizeH="0" baseline="0" noProof="0" dirty="0" err="1">
                <a:ln>
                  <a:noFill/>
                </a:ln>
                <a:solidFill>
                  <a:srgbClr val="333333"/>
                </a:solidFill>
                <a:effectLst/>
                <a:uLnTx/>
                <a:uFillTx/>
                <a:latin typeface="Times New Roman" panose="02020603050405020304" pitchFamily="18" charset="0"/>
                <a:ea typeface="+mn-ea"/>
                <a:cs typeface="Times New Roman" panose="02020603050405020304" pitchFamily="18" charset="0"/>
              </a:rPr>
              <a:t>Mastoi</a:t>
            </a:r>
            <a:r>
              <a:rPr kumimoji="0" lang="en-US" sz="14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 Qurat-ul-</a:t>
            </a:r>
            <a:r>
              <a:rPr kumimoji="0" lang="en-US" sz="1400" b="0" i="0" u="none" strike="noStrike" kern="1200" cap="none" spc="0" normalizeH="0" baseline="0" noProof="0" dirty="0" err="1">
                <a:ln>
                  <a:noFill/>
                </a:ln>
                <a:solidFill>
                  <a:srgbClr val="333333"/>
                </a:solidFill>
                <a:effectLst/>
                <a:uLnTx/>
                <a:uFillTx/>
                <a:latin typeface="Times New Roman" panose="02020603050405020304" pitchFamily="18" charset="0"/>
                <a:ea typeface="+mn-ea"/>
                <a:cs typeface="Times New Roman" panose="02020603050405020304" pitchFamily="18" charset="0"/>
              </a:rPr>
              <a:t>ain</a:t>
            </a:r>
            <a:r>
              <a:rPr kumimoji="0" lang="en-US" sz="14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err="1">
                <a:ln>
                  <a:noFill/>
                </a:ln>
                <a:solidFill>
                  <a:srgbClr val="333333"/>
                </a:solidFill>
                <a:effectLst/>
                <a:uLnTx/>
                <a:uFillTx/>
                <a:latin typeface="Times New Roman" panose="02020603050405020304" pitchFamily="18" charset="0"/>
                <a:ea typeface="+mn-ea"/>
                <a:cs typeface="Times New Roman" panose="02020603050405020304" pitchFamily="18" charset="0"/>
              </a:rPr>
              <a:t>Teh</a:t>
            </a:r>
            <a:r>
              <a:rPr kumimoji="0" lang="en-US" sz="14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 Ying Wah, and Ram Gopal Raj. 2019. "Reservoir Computing Based Echo State Networks for Ventricular Heart Beat Classification" Applied Sciences 9, no. 4: 702. </a:t>
            </a:r>
            <a:r>
              <a:rPr kumimoji="0" lang="en-US" sz="14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hlinkClick r:id="rId5"/>
              </a:rPr>
              <a:t>https://doi.org/10.3390/app9040702</a:t>
            </a:r>
            <a:endParaRPr kumimoji="0" lang="en-US" sz="14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[5] J. Lin, R. Fu, X. Zhong, P. Yu, G. Tan, W. Li, H. Zhang, Y. Li, L. Zhou, and C. Ning, "Wearable sensors and devices for real-time cardiovascular disease monitoring," Cell Reports Physical Science, vol. 2, no. 8, p. 100541, 2021, </a:t>
            </a:r>
            <a:r>
              <a:rPr kumimoji="0" lang="en-US" sz="14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hlinkClick r:id="rId6"/>
              </a:rPr>
              <a:t>https://doi.org/1</a:t>
            </a:r>
            <a:r>
              <a:rPr kumimoji="0" lang="en-US" sz="14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hlinkClick r:id="rId6"/>
              </a:rPr>
              <a:t>0.1016/j.xcrp.2021.100541</a:t>
            </a:r>
            <a:endParaRPr kumimoji="0" lang="en-US" sz="14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endParaRPr>
          </a:p>
          <a:p>
            <a:pPr marL="0" indent="0" algn="just" eaLnBrk="1" fontAlgn="auto" hangingPunct="1">
              <a:lnSpc>
                <a:spcPct val="90000"/>
              </a:lnSpc>
              <a:spcBef>
                <a:spcPts val="1000"/>
              </a:spcBef>
              <a:spcAft>
                <a:spcPts val="0"/>
              </a:spcAft>
              <a:buClrTx/>
              <a:buSzTx/>
              <a:buNone/>
              <a:defRPr/>
            </a:pPr>
            <a:r>
              <a:rPr lang="en-US" sz="1400" dirty="0">
                <a:solidFill>
                  <a:srgbClr val="222222"/>
                </a:solidFill>
                <a:latin typeface="Times New Roman" panose="02020603050405020304" pitchFamily="18" charset="0"/>
                <a:cs typeface="Times New Roman" panose="02020603050405020304" pitchFamily="18" charset="0"/>
              </a:rPr>
              <a:t>[6] S. K. Nayak et al., "Development of a simultaneous acquisition system for ECG, PCG and body temperature signals," 2015 Annual IEEE India Conference (INDICON), New Delhi, India, 2015, pp. 1-6, </a:t>
            </a:r>
            <a:r>
              <a:rPr lang="en-US" sz="1400" dirty="0">
                <a:solidFill>
                  <a:srgbClr val="333333"/>
                </a:solidFill>
                <a:latin typeface="Times New Roman" panose="02020603050405020304" pitchFamily="18" charset="0"/>
                <a:cs typeface="Times New Roman" panose="02020603050405020304" pitchFamily="18" charset="0"/>
                <a:hlinkClick r:id="rId7"/>
              </a:rPr>
              <a:t>https://doi.org/</a:t>
            </a:r>
            <a:r>
              <a:rPr lang="en-US" sz="1400" dirty="0">
                <a:solidFill>
                  <a:srgbClr val="222222"/>
                </a:solidFill>
                <a:latin typeface="Times New Roman" panose="02020603050405020304" pitchFamily="18" charset="0"/>
                <a:cs typeface="Times New Roman" panose="02020603050405020304" pitchFamily="18" charset="0"/>
                <a:hlinkClick r:id="rId7"/>
              </a:rPr>
              <a:t>10.1109/INDICON.2015.7443633</a:t>
            </a:r>
            <a:r>
              <a:rPr lang="en-US" sz="1400" dirty="0">
                <a:solidFill>
                  <a:srgbClr val="222222"/>
                </a:solidFill>
                <a:latin typeface="Times New Roman" panose="02020603050405020304" pitchFamily="18" charset="0"/>
                <a:cs typeface="Times New Roman" panose="02020603050405020304" pitchFamily="18" charset="0"/>
              </a:rPr>
              <a:t>.</a:t>
            </a:r>
          </a:p>
          <a:p>
            <a:pPr marL="0" marR="0" lvl="0" indent="0" algn="just" defTabSz="914400" rtl="0" eaLnBrk="1" fontAlgn="auto" latinLnBrk="0" hangingPunct="1">
              <a:lnSpc>
                <a:spcPct val="90000"/>
              </a:lnSpc>
              <a:spcBef>
                <a:spcPts val="1000"/>
              </a:spcBef>
              <a:spcAft>
                <a:spcPts val="0"/>
              </a:spcAft>
              <a:buClrTx/>
              <a:buSzTx/>
              <a:buFontTx/>
              <a:buNone/>
              <a:tabLst/>
              <a:defRPr/>
            </a:pPr>
            <a:endParaRPr kumimoji="0" lang="en-US" sz="16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90000"/>
              </a:lnSpc>
              <a:spcBef>
                <a:spcPts val="1000"/>
              </a:spcBef>
              <a:spcAft>
                <a:spcPts val="0"/>
              </a:spcAft>
              <a:buClrTx/>
              <a:buSzTx/>
              <a:buFontTx/>
              <a:buNone/>
              <a:tabLst/>
              <a:defRPr/>
            </a:pPr>
            <a:endParaRPr kumimoji="0" lang="en-US" sz="16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endParaRPr>
          </a:p>
          <a:p>
            <a:pPr marL="0" indent="0">
              <a:buNone/>
            </a:pPr>
            <a:endParaRPr lang="en-US" dirty="0"/>
          </a:p>
        </p:txBody>
      </p:sp>
      <p:sp>
        <p:nvSpPr>
          <p:cNvPr id="4" name="Footer Placeholder 3">
            <a:extLst>
              <a:ext uri="{FF2B5EF4-FFF2-40B4-BE49-F238E27FC236}">
                <a16:creationId xmlns:a16="http://schemas.microsoft.com/office/drawing/2014/main" id="{B0F0690D-4C32-E9C7-24F0-553ECAFF4B65}"/>
              </a:ext>
            </a:extLst>
          </p:cNvPr>
          <p:cNvSpPr>
            <a:spLocks noGrp="1"/>
          </p:cNvSpPr>
          <p:nvPr>
            <p:ph type="ftr" sz="quarter" idx="11"/>
          </p:nvPr>
        </p:nvSpPr>
        <p:spPr>
          <a:xfrm>
            <a:off x="2514600" y="6400800"/>
            <a:ext cx="3733800" cy="152400"/>
          </a:xfrm>
        </p:spPr>
        <p:txBody>
          <a:bodyPr/>
          <a:lstStyle/>
          <a:p>
            <a:pPr>
              <a:defRPr/>
            </a:pPr>
            <a:r>
              <a:rPr lang="en-US" altLang="en-US" dirty="0"/>
              <a:t>Department of Biomedical Engineering</a:t>
            </a:r>
          </a:p>
        </p:txBody>
      </p:sp>
    </p:spTree>
    <p:extLst>
      <p:ext uri="{BB962C8B-B14F-4D97-AF65-F5344CB8AC3E}">
        <p14:creationId xmlns:p14="http://schemas.microsoft.com/office/powerpoint/2010/main" val="161165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Thank you</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lgn="ctr">
              <a:buNone/>
            </a:pPr>
            <a:r>
              <a:rPr lang="en-US" dirty="0"/>
              <a:t>Any Questions ?</a:t>
            </a:r>
          </a:p>
        </p:txBody>
      </p:sp>
      <p:sp>
        <p:nvSpPr>
          <p:cNvPr id="4" name="Footer Placeholder 3"/>
          <p:cNvSpPr>
            <a:spLocks noGrp="1"/>
          </p:cNvSpPr>
          <p:nvPr>
            <p:ph type="ftr" sz="quarter" idx="11"/>
          </p:nvPr>
        </p:nvSpPr>
        <p:spPr>
          <a:xfrm>
            <a:off x="2590800" y="6400800"/>
            <a:ext cx="3657600" cy="228600"/>
          </a:xfrm>
        </p:spPr>
        <p:txBody>
          <a:bodyPr/>
          <a:lstStyle/>
          <a:p>
            <a:pPr>
              <a:defRPr/>
            </a:pPr>
            <a:r>
              <a:rPr lang="en-US" altLang="en-US" dirty="0"/>
              <a:t>Department of Biomedical Engineering</a:t>
            </a:r>
          </a:p>
        </p:txBody>
      </p:sp>
    </p:spTree>
    <p:extLst>
      <p:ext uri="{BB962C8B-B14F-4D97-AF65-F5344CB8AC3E}">
        <p14:creationId xmlns:p14="http://schemas.microsoft.com/office/powerpoint/2010/main" val="28038905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E81D1-548C-918C-D253-2FB6C178392A}"/>
            </a:ext>
          </a:extLst>
        </p:cNvPr>
        <p:cNvGrpSpPr/>
        <p:nvPr/>
      </p:nvGrpSpPr>
      <p:grpSpPr>
        <a:xfrm>
          <a:off x="0" y="0"/>
          <a:ext cx="0" cy="0"/>
          <a:chOff x="0" y="0"/>
          <a:chExt cx="0" cy="0"/>
        </a:xfrm>
      </p:grpSpPr>
      <p:sp>
        <p:nvSpPr>
          <p:cNvPr id="4098" name="Footer Placeholder 4">
            <a:extLst>
              <a:ext uri="{FF2B5EF4-FFF2-40B4-BE49-F238E27FC236}">
                <a16:creationId xmlns:a16="http://schemas.microsoft.com/office/drawing/2014/main" id="{7749A2EB-0F1E-813A-98D9-00BBEE8A3A37}"/>
              </a:ext>
            </a:extLst>
          </p:cNvPr>
          <p:cNvSpPr>
            <a:spLocks noGrp="1"/>
          </p:cNvSpPr>
          <p:nvPr>
            <p:ph type="ftr" sz="quarter" idx="11"/>
          </p:nvPr>
        </p:nvSpPr>
        <p:spPr>
          <a:xfrm>
            <a:off x="2514600" y="6400800"/>
            <a:ext cx="3733800" cy="334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solidFill>
                  <a:srgbClr val="0033CC"/>
                </a:solidFill>
              </a:rPr>
              <a:t>Department of Biomedical Engineering</a:t>
            </a:r>
          </a:p>
        </p:txBody>
      </p:sp>
      <p:sp>
        <p:nvSpPr>
          <p:cNvPr id="4099" name="Rectangle 2">
            <a:extLst>
              <a:ext uri="{FF2B5EF4-FFF2-40B4-BE49-F238E27FC236}">
                <a16:creationId xmlns:a16="http://schemas.microsoft.com/office/drawing/2014/main" id="{E66D983E-837E-A951-223F-A670F1D7CA53}"/>
              </a:ext>
            </a:extLst>
          </p:cNvPr>
          <p:cNvSpPr>
            <a:spLocks noGrp="1" noChangeArrowheads="1"/>
          </p:cNvSpPr>
          <p:nvPr>
            <p:ph type="title"/>
          </p:nvPr>
        </p:nvSpPr>
        <p:spPr/>
        <p:txBody>
          <a:bodyPr/>
          <a:lstStyle/>
          <a:p>
            <a:pPr eaLnBrk="1" hangingPunct="1"/>
            <a:r>
              <a:rPr lang="en-US" dirty="0"/>
              <a:t>Introduction</a:t>
            </a:r>
          </a:p>
        </p:txBody>
      </p:sp>
      <p:sp>
        <p:nvSpPr>
          <p:cNvPr id="6" name="Content Placeholder 2">
            <a:extLst>
              <a:ext uri="{FF2B5EF4-FFF2-40B4-BE49-F238E27FC236}">
                <a16:creationId xmlns:a16="http://schemas.microsoft.com/office/drawing/2014/main" id="{8772F664-2C9C-B77A-236B-FF41A34C6BCD}"/>
              </a:ext>
            </a:extLst>
          </p:cNvPr>
          <p:cNvSpPr>
            <a:spLocks noGrp="1"/>
          </p:cNvSpPr>
          <p:nvPr>
            <p:ph idx="1"/>
          </p:nvPr>
        </p:nvSpPr>
        <p:spPr>
          <a:xfrm>
            <a:off x="457200" y="1719263"/>
            <a:ext cx="8229600" cy="4411662"/>
          </a:xfrm>
        </p:spPr>
        <p:txBody>
          <a:bodyPr/>
          <a:lstStyle/>
          <a:p>
            <a:pPr marL="0" indent="0" algn="just">
              <a:buNone/>
            </a:pPr>
            <a:r>
              <a:rPr lang="en-US" sz="2000" dirty="0">
                <a:solidFill>
                  <a:prstClr val="black"/>
                </a:solidFill>
                <a:latin typeface="Times New Roman" panose="02020603050405020304" pitchFamily="18" charset="0"/>
                <a:cs typeface="Times New Roman" panose="02020603050405020304" pitchFamily="18" charset="0"/>
              </a:rPr>
              <a:t>Cardiovascular diseases are the leading cause of death globally, responsible for </a:t>
            </a:r>
            <a:r>
              <a:rPr lang="en-US" sz="2000" dirty="0">
                <a:solidFill>
                  <a:srgbClr val="FF0000"/>
                </a:solidFill>
                <a:latin typeface="Times New Roman" panose="02020603050405020304" pitchFamily="18" charset="0"/>
                <a:cs typeface="Times New Roman" panose="02020603050405020304" pitchFamily="18" charset="0"/>
              </a:rPr>
              <a:t>32% of all deaths worldwide</a:t>
            </a:r>
            <a:r>
              <a:rPr lang="en-US" sz="2000" dirty="0">
                <a:solidFill>
                  <a:prstClr val="black"/>
                </a:solidFill>
                <a:latin typeface="Times New Roman" panose="02020603050405020304" pitchFamily="18" charset="0"/>
                <a:cs typeface="Times New Roman" panose="02020603050405020304" pitchFamily="18" charset="0"/>
              </a:rPr>
              <a:t>, with cardiovascular conditions alone contributing to </a:t>
            </a:r>
            <a:r>
              <a:rPr lang="en-US" sz="2000" dirty="0">
                <a:solidFill>
                  <a:srgbClr val="FF0000"/>
                </a:solidFill>
                <a:latin typeface="Times New Roman" panose="02020603050405020304" pitchFamily="18" charset="0"/>
                <a:cs typeface="Times New Roman" panose="02020603050405020304" pitchFamily="18" charset="0"/>
              </a:rPr>
              <a:t>17.9 million deaths annually</a:t>
            </a:r>
            <a:r>
              <a:rPr lang="en-US" sz="2000" dirty="0">
                <a:solidFill>
                  <a:prstClr val="black"/>
                </a:solidFill>
                <a:latin typeface="Times New Roman" panose="02020603050405020304" pitchFamily="18" charset="0"/>
                <a:cs typeface="Times New Roman" panose="02020603050405020304" pitchFamily="18" charset="0"/>
              </a:rPr>
              <a:t>. In our society, this burden is even higher due to inadequate access to timely diagnosis and care, procedural inefficiencies, and the cost of checkups/treatment, resulting in delayed action and poor outcomes. To address these inefficiencies, we propose a device capable of real-time, AI-powered monitoring of cardiorespiratory systems using </a:t>
            </a:r>
            <a:r>
              <a:rPr lang="en-US" sz="2000" dirty="0">
                <a:solidFill>
                  <a:srgbClr val="C00000"/>
                </a:solidFill>
                <a:latin typeface="Times New Roman" panose="02020603050405020304" pitchFamily="18" charset="0"/>
                <a:cs typeface="Times New Roman" panose="02020603050405020304" pitchFamily="18" charset="0"/>
              </a:rPr>
              <a:t>Electrocardiography (ECG), Phonocardiography (PCG), and Photoplethysmography (PPG), </a:t>
            </a:r>
            <a:r>
              <a:rPr lang="en-US" sz="2000" dirty="0">
                <a:latin typeface="Times New Roman" panose="02020603050405020304" pitchFamily="18" charset="0"/>
                <a:cs typeface="Times New Roman" panose="02020603050405020304" pitchFamily="18" charset="0"/>
              </a:rPr>
              <a:t>offering early diagnosis of various </a:t>
            </a:r>
            <a:r>
              <a:rPr lang="en-US" sz="2000" dirty="0">
                <a:solidFill>
                  <a:prstClr val="black"/>
                </a:solidFill>
                <a:latin typeface="Times New Roman" panose="02020603050405020304" pitchFamily="18" charset="0"/>
                <a:cs typeface="Times New Roman" panose="02020603050405020304" pitchFamily="18" charset="0"/>
              </a:rPr>
              <a:t>diseases. Moreover, a portable handheld ultrasound imaging system is also integrated into this proposed system, offering immediate structural investigative capabilities if required.</a:t>
            </a:r>
            <a:endParaRPr lang="en-US" sz="2000" dirty="0"/>
          </a:p>
        </p:txBody>
      </p:sp>
    </p:spTree>
    <p:extLst>
      <p:ext uri="{BB962C8B-B14F-4D97-AF65-F5344CB8AC3E}">
        <p14:creationId xmlns:p14="http://schemas.microsoft.com/office/powerpoint/2010/main" val="1453679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 </a:t>
            </a:r>
          </a:p>
        </p:txBody>
      </p:sp>
      <p:sp>
        <p:nvSpPr>
          <p:cNvPr id="3" name="Content Placeholder 2"/>
          <p:cNvSpPr>
            <a:spLocks noGrp="1"/>
          </p:cNvSpPr>
          <p:nvPr>
            <p:ph idx="1"/>
          </p:nvPr>
        </p:nvSpPr>
        <p:spPr/>
        <p:txBody>
          <a:bodyPr/>
          <a:lstStyle/>
          <a:p>
            <a:pPr marL="914400" lvl="1" indent="-457200" algn="just">
              <a:spcBef>
                <a:spcPts val="1000"/>
              </a:spcBef>
              <a:buFont typeface="Wingdings" panose="05000000000000000000" pitchFamily="2" charset="2"/>
              <a:buChar char="ü"/>
              <a:defRPr/>
            </a:pPr>
            <a:r>
              <a:rPr lang="en-US" sz="2800" kern="1200" dirty="0">
                <a:solidFill>
                  <a:prstClr val="black"/>
                </a:solidFill>
                <a:latin typeface="Times New Roman" panose="02020603050405020304" pitchFamily="18" charset="0"/>
                <a:cs typeface="Times New Roman" panose="02020603050405020304" pitchFamily="18" charset="0"/>
              </a:rPr>
              <a:t>Over 500 million people worldwide suffer from cardiovascular diseases.</a:t>
            </a:r>
          </a:p>
          <a:p>
            <a:pPr marL="914400" lvl="1" indent="-457200" algn="just">
              <a:spcBef>
                <a:spcPts val="1000"/>
              </a:spcBef>
              <a:buFont typeface="Wingdings" panose="05000000000000000000" pitchFamily="2" charset="2"/>
              <a:buChar char="ü"/>
              <a:defRPr/>
            </a:pPr>
            <a:r>
              <a:rPr lang="en-US" sz="2800" kern="1200" dirty="0">
                <a:solidFill>
                  <a:prstClr val="black"/>
                </a:solidFill>
                <a:latin typeface="Times New Roman" panose="02020603050405020304" pitchFamily="18" charset="0"/>
                <a:cs typeface="Times New Roman" panose="02020603050405020304" pitchFamily="18" charset="0"/>
              </a:rPr>
              <a:t>In 2021, cardiovascular diseases caused 20.5 million deaths.</a:t>
            </a:r>
          </a:p>
          <a:p>
            <a:pPr marL="914400" lvl="1" indent="-457200" algn="just">
              <a:spcBef>
                <a:spcPts val="1000"/>
              </a:spcBef>
              <a:buFont typeface="Wingdings" panose="05000000000000000000" pitchFamily="2" charset="2"/>
              <a:buChar char="ü"/>
              <a:defRPr/>
            </a:pPr>
            <a:r>
              <a:rPr lang="en-US" sz="2800" kern="1200" dirty="0">
                <a:solidFill>
                  <a:prstClr val="black"/>
                </a:solidFill>
                <a:latin typeface="Times New Roman" panose="02020603050405020304" pitchFamily="18" charset="0"/>
                <a:cs typeface="Times New Roman" panose="02020603050405020304" pitchFamily="18" charset="0"/>
              </a:rPr>
              <a:t>Time-consuming due to multiple tests and appointments.</a:t>
            </a:r>
          </a:p>
          <a:p>
            <a:pPr marL="914400" lvl="1" indent="-457200" algn="just">
              <a:spcBef>
                <a:spcPts val="1000"/>
              </a:spcBef>
              <a:buFont typeface="Wingdings" panose="05000000000000000000" pitchFamily="2" charset="2"/>
              <a:buChar char="ü"/>
              <a:defRPr/>
            </a:pPr>
            <a:endParaRPr lang="en-US" sz="2800" kern="1200" dirty="0">
              <a:solidFill>
                <a:prstClr val="black"/>
              </a:solidFill>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Footer Placeholder 3"/>
          <p:cNvSpPr>
            <a:spLocks noGrp="1"/>
          </p:cNvSpPr>
          <p:nvPr>
            <p:ph type="ftr" sz="quarter" idx="11"/>
          </p:nvPr>
        </p:nvSpPr>
        <p:spPr>
          <a:xfrm>
            <a:off x="2590800" y="6400800"/>
            <a:ext cx="3657600" cy="334962"/>
          </a:xfrm>
        </p:spPr>
        <p:txBody>
          <a:bodyPr/>
          <a:lstStyle/>
          <a:p>
            <a:pPr>
              <a:defRPr/>
            </a:pPr>
            <a:r>
              <a:rPr lang="en-US" altLang="en-US" dirty="0"/>
              <a:t>Department of Biomedical Engineering</a:t>
            </a:r>
          </a:p>
        </p:txBody>
      </p:sp>
    </p:spTree>
    <p:extLst>
      <p:ext uri="{BB962C8B-B14F-4D97-AF65-F5344CB8AC3E}">
        <p14:creationId xmlns:p14="http://schemas.microsoft.com/office/powerpoint/2010/main" val="988049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8554E-94C3-1B06-0BC4-EE2D7FE086A2}"/>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66CB5EAD-DCF0-7832-8DBD-5C103BC4E091}"/>
              </a:ext>
            </a:extLst>
          </p:cNvPr>
          <p:cNvSpPr>
            <a:spLocks noGrp="1"/>
          </p:cNvSpPr>
          <p:nvPr>
            <p:ph idx="1"/>
          </p:nvPr>
        </p:nvSpPr>
        <p:spPr/>
        <p:txBody>
          <a:bodyPr/>
          <a:lstStyle/>
          <a:p>
            <a:pPr marL="914400" lvl="1" indent="-457200" algn="just">
              <a:spcBef>
                <a:spcPts val="1000"/>
              </a:spcBef>
              <a:buFont typeface="Wingdings" panose="05000000000000000000" pitchFamily="2" charset="2"/>
              <a:buChar char="ü"/>
              <a:defRPr/>
            </a:pPr>
            <a:r>
              <a:rPr lang="en-US" sz="2800" kern="1200" dirty="0">
                <a:solidFill>
                  <a:prstClr val="black"/>
                </a:solidFill>
                <a:latin typeface="Times New Roman" panose="02020603050405020304" pitchFamily="18" charset="0"/>
                <a:cs typeface="Times New Roman" panose="02020603050405020304" pitchFamily="18" charset="0"/>
              </a:rPr>
              <a:t>Delays diagnosis and increases healthcare costs.</a:t>
            </a:r>
          </a:p>
          <a:p>
            <a:pPr marL="914400" lvl="1" indent="-457200" algn="just">
              <a:spcBef>
                <a:spcPts val="1000"/>
              </a:spcBef>
              <a:buFont typeface="Wingdings" panose="05000000000000000000" pitchFamily="2" charset="2"/>
              <a:buChar char="ü"/>
              <a:defRPr/>
            </a:pPr>
            <a:r>
              <a:rPr lang="en-US" sz="2800" kern="1200" dirty="0">
                <a:solidFill>
                  <a:prstClr val="black"/>
                </a:solidFill>
                <a:latin typeface="Times New Roman" panose="02020603050405020304" pitchFamily="18" charset="0"/>
                <a:cs typeface="Times New Roman" panose="02020603050405020304" pitchFamily="18" charset="0"/>
              </a:rPr>
              <a:t>Real-time monitoring and analysis are often unavailable, especially in resource-limited settings.</a:t>
            </a:r>
          </a:p>
          <a:p>
            <a:pPr marL="914400" lvl="1" indent="-457200" algn="just">
              <a:spcBef>
                <a:spcPts val="1000"/>
              </a:spcBef>
              <a:buFont typeface="Wingdings" panose="05000000000000000000" pitchFamily="2" charset="2"/>
              <a:buChar char="ü"/>
              <a:defRPr/>
            </a:pPr>
            <a:r>
              <a:rPr lang="en-US" sz="2800" kern="1200" dirty="0">
                <a:solidFill>
                  <a:prstClr val="black"/>
                </a:solidFill>
                <a:latin typeface="Times New Roman" panose="02020603050405020304" pitchFamily="18" charset="0"/>
                <a:cs typeface="Times New Roman" panose="02020603050405020304" pitchFamily="18" charset="0"/>
              </a:rPr>
              <a:t>Lack of cross-relational and cross-functional analysis between ECG, PCG, and PPG.</a:t>
            </a:r>
          </a:p>
          <a:p>
            <a:pPr marL="914400" lvl="1" indent="-457200" algn="just">
              <a:spcBef>
                <a:spcPts val="1000"/>
              </a:spcBef>
              <a:buFont typeface="Wingdings" panose="05000000000000000000" pitchFamily="2" charset="2"/>
              <a:buChar char="ü"/>
              <a:defRPr/>
            </a:pPr>
            <a:r>
              <a:rPr lang="en-US" sz="2800" dirty="0">
                <a:solidFill>
                  <a:prstClr val="black"/>
                </a:solidFill>
                <a:latin typeface="Times New Roman" panose="02020603050405020304" pitchFamily="18" charset="0"/>
                <a:cs typeface="Times New Roman" panose="02020603050405020304" pitchFamily="18" charset="0"/>
              </a:rPr>
              <a:t>Manual interpretation introduces variability and potential inaccuracies.</a:t>
            </a:r>
          </a:p>
          <a:p>
            <a:pPr marL="914400" lvl="1" indent="-457200" algn="just">
              <a:spcBef>
                <a:spcPts val="1000"/>
              </a:spcBef>
              <a:buFont typeface="Wingdings" panose="05000000000000000000" pitchFamily="2" charset="2"/>
              <a:buChar char="ü"/>
              <a:defRPr/>
            </a:pPr>
            <a:endParaRPr lang="en-US" sz="2800" kern="1200" dirty="0">
              <a:solidFill>
                <a:prstClr val="black"/>
              </a:solidFill>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Footer Placeholder 3">
            <a:extLst>
              <a:ext uri="{FF2B5EF4-FFF2-40B4-BE49-F238E27FC236}">
                <a16:creationId xmlns:a16="http://schemas.microsoft.com/office/drawing/2014/main" id="{6104168B-B5D1-96FD-57ED-D4585A0D5A75}"/>
              </a:ext>
            </a:extLst>
          </p:cNvPr>
          <p:cNvSpPr>
            <a:spLocks noGrp="1"/>
          </p:cNvSpPr>
          <p:nvPr>
            <p:ph type="ftr" sz="quarter" idx="11"/>
          </p:nvPr>
        </p:nvSpPr>
        <p:spPr/>
        <p:txBody>
          <a:bodyPr/>
          <a:lstStyle/>
          <a:p>
            <a:pPr>
              <a:defRPr/>
            </a:pPr>
            <a:r>
              <a:rPr lang="en-US" altLang="en-US"/>
              <a:t>Department of Electrical Engineering</a:t>
            </a:r>
          </a:p>
        </p:txBody>
      </p:sp>
    </p:spTree>
    <p:extLst>
      <p:ext uri="{BB962C8B-B14F-4D97-AF65-F5344CB8AC3E}">
        <p14:creationId xmlns:p14="http://schemas.microsoft.com/office/powerpoint/2010/main" val="707840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Study / Data Collection</a:t>
            </a:r>
          </a:p>
        </p:txBody>
      </p:sp>
      <p:sp>
        <p:nvSpPr>
          <p:cNvPr id="4" name="Footer Placeholder 3"/>
          <p:cNvSpPr>
            <a:spLocks noGrp="1"/>
          </p:cNvSpPr>
          <p:nvPr>
            <p:ph type="ftr" sz="quarter" idx="11"/>
          </p:nvPr>
        </p:nvSpPr>
        <p:spPr>
          <a:xfrm>
            <a:off x="2743200" y="6400800"/>
            <a:ext cx="3505200" cy="334962"/>
          </a:xfrm>
        </p:spPr>
        <p:txBody>
          <a:bodyPr/>
          <a:lstStyle/>
          <a:p>
            <a:pPr>
              <a:defRPr/>
            </a:pPr>
            <a:r>
              <a:rPr lang="en-US" altLang="en-US" dirty="0"/>
              <a:t>Department of Biomedical Engineering</a:t>
            </a:r>
          </a:p>
        </p:txBody>
      </p:sp>
      <p:graphicFrame>
        <p:nvGraphicFramePr>
          <p:cNvPr id="5" name="Table 4">
            <a:extLst>
              <a:ext uri="{FF2B5EF4-FFF2-40B4-BE49-F238E27FC236}">
                <a16:creationId xmlns:a16="http://schemas.microsoft.com/office/drawing/2014/main" id="{65DCE61E-E507-3633-DFCA-807EEBA6E95E}"/>
              </a:ext>
            </a:extLst>
          </p:cNvPr>
          <p:cNvGraphicFramePr>
            <a:graphicFrameLocks noGrp="1"/>
          </p:cNvGraphicFramePr>
          <p:nvPr>
            <p:extLst>
              <p:ext uri="{D42A27DB-BD31-4B8C-83A1-F6EECF244321}">
                <p14:modId xmlns:p14="http://schemas.microsoft.com/office/powerpoint/2010/main" val="2969614553"/>
              </p:ext>
            </p:extLst>
          </p:nvPr>
        </p:nvGraphicFramePr>
        <p:xfrm>
          <a:off x="1" y="1417638"/>
          <a:ext cx="9143998" cy="4671155"/>
        </p:xfrm>
        <a:graphic>
          <a:graphicData uri="http://schemas.openxmlformats.org/drawingml/2006/table">
            <a:tbl>
              <a:tblPr firstRow="1" bandRow="1">
                <a:tableStyleId>{5C22544A-7EE6-4342-B048-85BDC9FD1C3A}</a:tableStyleId>
              </a:tblPr>
              <a:tblGrid>
                <a:gridCol w="1733275">
                  <a:extLst>
                    <a:ext uri="{9D8B030D-6E8A-4147-A177-3AD203B41FA5}">
                      <a16:colId xmlns:a16="http://schemas.microsoft.com/office/drawing/2014/main" val="278045838"/>
                    </a:ext>
                  </a:extLst>
                </a:gridCol>
                <a:gridCol w="3135305">
                  <a:extLst>
                    <a:ext uri="{9D8B030D-6E8A-4147-A177-3AD203B41FA5}">
                      <a16:colId xmlns:a16="http://schemas.microsoft.com/office/drawing/2014/main" val="2394581088"/>
                    </a:ext>
                  </a:extLst>
                </a:gridCol>
                <a:gridCol w="2819464">
                  <a:extLst>
                    <a:ext uri="{9D8B030D-6E8A-4147-A177-3AD203B41FA5}">
                      <a16:colId xmlns:a16="http://schemas.microsoft.com/office/drawing/2014/main" val="1401613046"/>
                    </a:ext>
                  </a:extLst>
                </a:gridCol>
                <a:gridCol w="1455954">
                  <a:extLst>
                    <a:ext uri="{9D8B030D-6E8A-4147-A177-3AD203B41FA5}">
                      <a16:colId xmlns:a16="http://schemas.microsoft.com/office/drawing/2014/main" val="3728630100"/>
                    </a:ext>
                  </a:extLst>
                </a:gridCol>
              </a:tblGrid>
              <a:tr h="342508">
                <a:tc>
                  <a:txBody>
                    <a:bodyPr/>
                    <a:lstStyle/>
                    <a:p>
                      <a:pPr algn="ctr"/>
                      <a:r>
                        <a:rPr lang="en-US" sz="2000" dirty="0">
                          <a:latin typeface="Times New Roman" panose="02020603050405020304" pitchFamily="18" charset="0"/>
                          <a:cs typeface="Times New Roman" panose="02020603050405020304" pitchFamily="18" charset="0"/>
                        </a:rPr>
                        <a:t>Bio signal</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Methodology</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Key findings</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Reference</a:t>
                      </a:r>
                    </a:p>
                  </a:txBody>
                  <a:tcPr anchor="ctr"/>
                </a:tc>
                <a:extLst>
                  <a:ext uri="{0D108BD9-81ED-4DB2-BD59-A6C34878D82A}">
                    <a16:rowId xmlns:a16="http://schemas.microsoft.com/office/drawing/2014/main" val="3255823042"/>
                  </a:ext>
                </a:extLst>
              </a:tr>
              <a:tr h="15544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ECG</a:t>
                      </a:r>
                    </a:p>
                  </a:txBody>
                  <a:tcPr anchor="ctr"/>
                </a:tc>
                <a:tc>
                  <a:txBody>
                    <a:bodyPr/>
                    <a:lstStyle/>
                    <a:p>
                      <a:r>
                        <a:rPr lang="en-US" sz="1400" dirty="0">
                          <a:latin typeface="Times New Roman" panose="02020603050405020304" pitchFamily="18" charset="0"/>
                          <a:cs typeface="Times New Roman" panose="02020603050405020304" pitchFamily="18" charset="0"/>
                        </a:rPr>
                        <a:t>23-Layer Hybrid CNN-LSTM Model</a:t>
                      </a:r>
                    </a:p>
                    <a:p>
                      <a:pPr algn="just"/>
                      <a:r>
                        <a:rPr lang="fr-FR" sz="1400" dirty="0">
                          <a:latin typeface="Times New Roman" panose="02020603050405020304" pitchFamily="18" charset="0"/>
                          <a:cs typeface="Times New Roman" panose="02020603050405020304" pitchFamily="18" charset="0"/>
                        </a:rPr>
                        <a:t>Classification Accuracy: CNN: </a:t>
                      </a:r>
                      <a:r>
                        <a:rPr lang="fr-FR" sz="1400" b="1" dirty="0">
                          <a:latin typeface="Times New Roman" panose="02020603050405020304" pitchFamily="18" charset="0"/>
                          <a:cs typeface="Times New Roman" panose="02020603050405020304" pitchFamily="18" charset="0"/>
                        </a:rPr>
                        <a:t>99.82%</a:t>
                      </a:r>
                      <a:r>
                        <a:rPr lang="fr-FR" sz="1400" dirty="0">
                          <a:latin typeface="Times New Roman" panose="02020603050405020304" pitchFamily="18" charset="0"/>
                          <a:cs typeface="Times New Roman" panose="02020603050405020304" pitchFamily="18" charset="0"/>
                        </a:rPr>
                        <a:t>, CNN-LSTM: </a:t>
                      </a:r>
                      <a:r>
                        <a:rPr lang="fr-FR" sz="1400" b="1" dirty="0">
                          <a:latin typeface="Times New Roman" panose="02020603050405020304" pitchFamily="18" charset="0"/>
                          <a:cs typeface="Times New Roman" panose="02020603050405020304" pitchFamily="18" charset="0"/>
                        </a:rPr>
                        <a:t>99.88%, </a:t>
                      </a:r>
                      <a:r>
                        <a:rPr lang="fr-FR" sz="1400" dirty="0">
                          <a:latin typeface="Times New Roman" panose="02020603050405020304" pitchFamily="18" charset="0"/>
                          <a:cs typeface="Times New Roman" panose="02020603050405020304" pitchFamily="18" charset="0"/>
                        </a:rPr>
                        <a:t>Ensemble: </a:t>
                      </a:r>
                      <a:r>
                        <a:rPr lang="fr-FR" sz="1400" b="1" dirty="0">
                          <a:latin typeface="Times New Roman" panose="02020603050405020304" pitchFamily="18" charset="0"/>
                          <a:cs typeface="Times New Roman" panose="02020603050405020304" pitchFamily="18" charset="0"/>
                        </a:rPr>
                        <a:t>99.89%</a:t>
                      </a:r>
                      <a:endParaRPr lang="en-US" sz="1400" b="1" dirty="0">
                        <a:latin typeface="Times New Roman" panose="02020603050405020304" pitchFamily="18" charset="0"/>
                        <a:cs typeface="Times New Roman" panose="02020603050405020304" pitchFamily="18" charset="0"/>
                      </a:endParaRPr>
                    </a:p>
                  </a:txBody>
                  <a:tcPr anchor="ctr"/>
                </a:tc>
                <a:tc>
                  <a:txBody>
                    <a:bodyPr/>
                    <a:lstStyle/>
                    <a:p>
                      <a:r>
                        <a:rPr lang="en-US" sz="1400" b="1" dirty="0">
                          <a:latin typeface="Times New Roman" panose="02020603050405020304" pitchFamily="18" charset="0"/>
                          <a:cs typeface="Times New Roman" panose="02020603050405020304" pitchFamily="18" charset="0"/>
                        </a:rPr>
                        <a:t>SMOTE-Tomek solves imbalanced data</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Significantly improves minority class detection.</a:t>
                      </a:r>
                    </a:p>
                    <a:p>
                      <a:r>
                        <a:rPr lang="en-US" sz="1400" b="1" dirty="0">
                          <a:latin typeface="Times New Roman" panose="02020603050405020304" pitchFamily="18" charset="0"/>
                          <a:cs typeface="Times New Roman" panose="02020603050405020304" pitchFamily="18" charset="0"/>
                        </a:rPr>
                        <a:t>CNN-LSTM captures temporal ECG patterns</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Hybrid structure enhances MI identification accuracy.</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[1]</a:t>
                      </a:r>
                    </a:p>
                  </a:txBody>
                  <a:tcPr anchor="ctr"/>
                </a:tc>
                <a:extLst>
                  <a:ext uri="{0D108BD9-81ED-4DB2-BD59-A6C34878D82A}">
                    <a16:rowId xmlns:a16="http://schemas.microsoft.com/office/drawing/2014/main" val="1766042658"/>
                  </a:ext>
                </a:extLst>
              </a:tr>
              <a:tr h="2476595">
                <a:tc>
                  <a:txBody>
                    <a:bodyPr/>
                    <a:lstStyle/>
                    <a:p>
                      <a:pPr algn="ctr"/>
                      <a:r>
                        <a:rPr lang="en-US" sz="1400" dirty="0">
                          <a:latin typeface="Times New Roman" panose="02020603050405020304" pitchFamily="18" charset="0"/>
                          <a:cs typeface="Times New Roman" panose="02020603050405020304" pitchFamily="18" charset="0"/>
                        </a:rPr>
                        <a:t>ECG</a:t>
                      </a:r>
                    </a:p>
                  </a:txBody>
                  <a:tcPr anchor="ctr"/>
                </a:tc>
                <a:tc>
                  <a:txBody>
                    <a:bodyPr/>
                    <a:lstStyle/>
                    <a:p>
                      <a:r>
                        <a:rPr lang="en-US" sz="1400" dirty="0">
                          <a:latin typeface="Times New Roman" panose="02020603050405020304" pitchFamily="18" charset="0"/>
                          <a:cs typeface="Times New Roman" panose="02020603050405020304" pitchFamily="18" charset="0"/>
                        </a:rPr>
                        <a:t>5 layer1D CNN layers for feature extraction combined with 1 LSTM Layer achieving </a:t>
                      </a:r>
                      <a:r>
                        <a:rPr lang="en-US" sz="1400" b="1" dirty="0">
                          <a:latin typeface="Times New Roman" panose="02020603050405020304" pitchFamily="18" charset="0"/>
                          <a:cs typeface="Times New Roman" panose="02020603050405020304" pitchFamily="18" charset="0"/>
                        </a:rPr>
                        <a:t>98.22%</a:t>
                      </a:r>
                      <a:r>
                        <a:rPr lang="en-US" sz="1400" dirty="0">
                          <a:latin typeface="Times New Roman" panose="02020603050405020304" pitchFamily="18" charset="0"/>
                          <a:cs typeface="Times New Roman" panose="02020603050405020304" pitchFamily="18" charset="0"/>
                        </a:rPr>
                        <a:t> accuracy with a sensitivity of </a:t>
                      </a:r>
                      <a:r>
                        <a:rPr lang="en-US" sz="1400" b="1" dirty="0">
                          <a:latin typeface="Times New Roman" panose="02020603050405020304" pitchFamily="18" charset="0"/>
                          <a:cs typeface="Times New Roman" panose="02020603050405020304" pitchFamily="18" charset="0"/>
                        </a:rPr>
                        <a:t>98.23%</a:t>
                      </a:r>
                      <a:r>
                        <a:rPr lang="en-US" sz="1400" dirty="0">
                          <a:latin typeface="Times New Roman" panose="02020603050405020304" pitchFamily="18" charset="0"/>
                          <a:cs typeface="Times New Roman" panose="02020603050405020304" pitchFamily="18" charset="0"/>
                        </a:rPr>
                        <a:t> and specificity of </a:t>
                      </a:r>
                      <a:r>
                        <a:rPr lang="en-US" sz="1400" b="1" dirty="0">
                          <a:latin typeface="Times New Roman" panose="02020603050405020304" pitchFamily="18" charset="0"/>
                          <a:cs typeface="Times New Roman" panose="02020603050405020304" pitchFamily="18" charset="0"/>
                        </a:rPr>
                        <a:t>99.64%</a:t>
                      </a:r>
                      <a:r>
                        <a:rPr lang="en-US" sz="1400" dirty="0">
                          <a:latin typeface="Times New Roman" panose="02020603050405020304" pitchFamily="18" charset="0"/>
                          <a:cs typeface="Times New Roman" panose="02020603050405020304" pitchFamily="18" charset="0"/>
                        </a:rPr>
                        <a:t>.</a:t>
                      </a:r>
                    </a:p>
                  </a:txBody>
                  <a:tcPr anchor="ctr"/>
                </a:tc>
                <a:tc>
                  <a:txBody>
                    <a:bodyPr/>
                    <a:lstStyle/>
                    <a:p>
                      <a:r>
                        <a:rPr lang="en-US" sz="1400" dirty="0">
                          <a:latin typeface="Times New Roman" panose="02020603050405020304" pitchFamily="18" charset="0"/>
                          <a:cs typeface="Times New Roman" panose="02020603050405020304" pitchFamily="18" charset="0"/>
                        </a:rPr>
                        <a:t>The hybrid CNN-LSTM model uses </a:t>
                      </a:r>
                      <a:r>
                        <a:rPr lang="en-US" sz="1400" b="1" dirty="0">
                          <a:latin typeface="Times New Roman" panose="02020603050405020304" pitchFamily="18" charset="0"/>
                          <a:cs typeface="Times New Roman" panose="02020603050405020304" pitchFamily="18" charset="0"/>
                        </a:rPr>
                        <a:t>64,034 parameters</a:t>
                      </a:r>
                      <a:r>
                        <a:rPr lang="en-US" sz="1400" dirty="0">
                          <a:latin typeface="Times New Roman" panose="02020603050405020304" pitchFamily="18" charset="0"/>
                          <a:cs typeface="Times New Roman" panose="02020603050405020304" pitchFamily="18" charset="0"/>
                        </a:rPr>
                        <a:t>, significantly reducing computational complexity, and using ECG beats in </a:t>
                      </a:r>
                      <a:r>
                        <a:rPr lang="en-US" sz="1400" b="1" dirty="0">
                          <a:latin typeface="Times New Roman" panose="02020603050405020304" pitchFamily="18" charset="0"/>
                          <a:cs typeface="Times New Roman" panose="02020603050405020304" pitchFamily="18" charset="0"/>
                        </a:rPr>
                        <a:t>2.987 </a:t>
                      </a:r>
                      <a:r>
                        <a:rPr lang="en-US" sz="1400" b="1" dirty="0" err="1">
                          <a:latin typeface="Times New Roman" panose="02020603050405020304" pitchFamily="18" charset="0"/>
                          <a:cs typeface="Times New Roman" panose="02020603050405020304" pitchFamily="18" charset="0"/>
                        </a:rPr>
                        <a:t>ms</a:t>
                      </a:r>
                      <a:r>
                        <a:rPr lang="en-US" sz="1400" dirty="0">
                          <a:latin typeface="Times New Roman" panose="02020603050405020304" pitchFamily="18" charset="0"/>
                          <a:cs typeface="Times New Roman" panose="02020603050405020304" pitchFamily="18" charset="0"/>
                        </a:rPr>
                        <a:t>, making it suitable for </a:t>
                      </a:r>
                      <a:r>
                        <a:rPr lang="en-US" sz="1400" b="1" dirty="0">
                          <a:latin typeface="Times New Roman" panose="02020603050405020304" pitchFamily="18" charset="0"/>
                          <a:cs typeface="Times New Roman" panose="02020603050405020304" pitchFamily="18" charset="0"/>
                        </a:rPr>
                        <a:t>real-time applications</a:t>
                      </a:r>
                      <a:r>
                        <a:rPr lang="en-US" sz="1400" dirty="0">
                          <a:latin typeface="Times New Roman" panose="02020603050405020304" pitchFamily="18" charset="0"/>
                          <a:cs typeface="Times New Roman" panose="02020603050405020304" pitchFamily="18" charset="0"/>
                        </a:rPr>
                        <a:t> in clinical settings and embedded systems.</a:t>
                      </a:r>
                    </a:p>
                    <a:p>
                      <a:r>
                        <a:rPr lang="en-US" sz="1400" dirty="0">
                          <a:latin typeface="Times New Roman" panose="02020603050405020304" pitchFamily="18" charset="0"/>
                          <a:cs typeface="Times New Roman" panose="02020603050405020304" pitchFamily="18" charset="0"/>
                        </a:rPr>
                        <a:t>Effective </a:t>
                      </a:r>
                      <a:r>
                        <a:rPr lang="en-US" sz="1400" b="1" dirty="0">
                          <a:latin typeface="Times New Roman" panose="02020603050405020304" pitchFamily="18" charset="0"/>
                          <a:cs typeface="Times New Roman" panose="02020603050405020304" pitchFamily="18" charset="0"/>
                        </a:rPr>
                        <a:t>up-sampling</a:t>
                      </a:r>
                      <a:r>
                        <a:rPr lang="en-US" sz="1400" dirty="0">
                          <a:latin typeface="Times New Roman" panose="02020603050405020304" pitchFamily="18" charset="0"/>
                          <a:cs typeface="Times New Roman" panose="02020603050405020304" pitchFamily="18" charset="0"/>
                        </a:rPr>
                        <a:t> improves detection of rare ECG types, ensuring robust classification across six ECG beat categories​</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[2]</a:t>
                      </a:r>
                    </a:p>
                  </a:txBody>
                  <a:tcPr anchor="ctr"/>
                </a:tc>
                <a:extLst>
                  <a:ext uri="{0D108BD9-81ED-4DB2-BD59-A6C34878D82A}">
                    <a16:rowId xmlns:a16="http://schemas.microsoft.com/office/drawing/2014/main" val="2432870182"/>
                  </a:ext>
                </a:extLst>
              </a:tr>
            </a:tbl>
          </a:graphicData>
        </a:graphic>
      </p:graphicFrame>
    </p:spTree>
    <p:extLst>
      <p:ext uri="{BB962C8B-B14F-4D97-AF65-F5344CB8AC3E}">
        <p14:creationId xmlns:p14="http://schemas.microsoft.com/office/powerpoint/2010/main" val="3334255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967B-A89F-9AFD-2CD4-F8A2B0C9639A}"/>
              </a:ext>
            </a:extLst>
          </p:cNvPr>
          <p:cNvSpPr>
            <a:spLocks noGrp="1"/>
          </p:cNvSpPr>
          <p:nvPr>
            <p:ph type="title"/>
          </p:nvPr>
        </p:nvSpPr>
        <p:spPr/>
        <p:txBody>
          <a:bodyPr/>
          <a:lstStyle/>
          <a:p>
            <a:r>
              <a:rPr lang="en-US" dirty="0"/>
              <a:t>Literature Study</a:t>
            </a:r>
          </a:p>
        </p:txBody>
      </p:sp>
      <p:sp>
        <p:nvSpPr>
          <p:cNvPr id="4" name="Footer Placeholder 3">
            <a:extLst>
              <a:ext uri="{FF2B5EF4-FFF2-40B4-BE49-F238E27FC236}">
                <a16:creationId xmlns:a16="http://schemas.microsoft.com/office/drawing/2014/main" id="{ACACC832-D0B8-9FC1-9CF3-556E85B4FA01}"/>
              </a:ext>
            </a:extLst>
          </p:cNvPr>
          <p:cNvSpPr>
            <a:spLocks noGrp="1"/>
          </p:cNvSpPr>
          <p:nvPr>
            <p:ph type="ftr" sz="quarter" idx="11"/>
          </p:nvPr>
        </p:nvSpPr>
        <p:spPr/>
        <p:txBody>
          <a:bodyPr/>
          <a:lstStyle/>
          <a:p>
            <a:pPr>
              <a:defRPr/>
            </a:pPr>
            <a:r>
              <a:rPr lang="en-US" altLang="en-US"/>
              <a:t>Department of Electrical Engineering</a:t>
            </a:r>
          </a:p>
        </p:txBody>
      </p:sp>
      <p:graphicFrame>
        <p:nvGraphicFramePr>
          <p:cNvPr id="5" name="Table 4">
            <a:extLst>
              <a:ext uri="{FF2B5EF4-FFF2-40B4-BE49-F238E27FC236}">
                <a16:creationId xmlns:a16="http://schemas.microsoft.com/office/drawing/2014/main" id="{310DBB20-EE93-C06D-8D4D-989617D9C907}"/>
              </a:ext>
            </a:extLst>
          </p:cNvPr>
          <p:cNvGraphicFramePr>
            <a:graphicFrameLocks noGrp="1"/>
          </p:cNvGraphicFramePr>
          <p:nvPr>
            <p:extLst>
              <p:ext uri="{D42A27DB-BD31-4B8C-83A1-F6EECF244321}">
                <p14:modId xmlns:p14="http://schemas.microsoft.com/office/powerpoint/2010/main" val="70833894"/>
              </p:ext>
            </p:extLst>
          </p:nvPr>
        </p:nvGraphicFramePr>
        <p:xfrm>
          <a:off x="-21769" y="1941831"/>
          <a:ext cx="9144000" cy="2225040"/>
        </p:xfrm>
        <a:graphic>
          <a:graphicData uri="http://schemas.openxmlformats.org/drawingml/2006/table">
            <a:tbl>
              <a:tblPr firstRow="1" bandRow="1">
                <a:tableStyleId>{93296810-A885-4BE3-A3E7-6D5BEEA58F35}</a:tableStyleId>
              </a:tblPr>
              <a:tblGrid>
                <a:gridCol w="1733276">
                  <a:extLst>
                    <a:ext uri="{9D8B030D-6E8A-4147-A177-3AD203B41FA5}">
                      <a16:colId xmlns:a16="http://schemas.microsoft.com/office/drawing/2014/main" val="2278834306"/>
                    </a:ext>
                  </a:extLst>
                </a:gridCol>
                <a:gridCol w="3135306">
                  <a:extLst>
                    <a:ext uri="{9D8B030D-6E8A-4147-A177-3AD203B41FA5}">
                      <a16:colId xmlns:a16="http://schemas.microsoft.com/office/drawing/2014/main" val="3131535430"/>
                    </a:ext>
                  </a:extLst>
                </a:gridCol>
                <a:gridCol w="2819464">
                  <a:extLst>
                    <a:ext uri="{9D8B030D-6E8A-4147-A177-3AD203B41FA5}">
                      <a16:colId xmlns:a16="http://schemas.microsoft.com/office/drawing/2014/main" val="978651438"/>
                    </a:ext>
                  </a:extLst>
                </a:gridCol>
                <a:gridCol w="1455954">
                  <a:extLst>
                    <a:ext uri="{9D8B030D-6E8A-4147-A177-3AD203B41FA5}">
                      <a16:colId xmlns:a16="http://schemas.microsoft.com/office/drawing/2014/main" val="4019980418"/>
                    </a:ext>
                  </a:extLst>
                </a:gridCol>
              </a:tblGrid>
              <a:tr h="1461728">
                <a:tc>
                  <a:txBody>
                    <a:bodyPr/>
                    <a:lstStyle/>
                    <a:p>
                      <a:pPr algn="ctr"/>
                      <a:r>
                        <a:rPr lang="en-US" sz="1400" dirty="0"/>
                        <a:t>PCG</a:t>
                      </a:r>
                      <a:endParaRPr lang="en-US" sz="1400" dirty="0">
                        <a:latin typeface="Times New Roman" panose="02020603050405020304" pitchFamily="18" charset="0"/>
                        <a:cs typeface="Times New Roman" panose="02020603050405020304" pitchFamily="18" charset="0"/>
                      </a:endParaRPr>
                    </a:p>
                  </a:txBody>
                  <a:tcPr anchor="ctr"/>
                </a:tc>
                <a:tc>
                  <a:txBody>
                    <a:bodyPr/>
                    <a:lstStyle/>
                    <a:p>
                      <a:r>
                        <a:rPr lang="en-US" sz="1400" dirty="0"/>
                        <a:t>ResNet50 for feature extraction combined with a Transformer Encoder, enhanced by Multiple Layer Perceptron (MLP) layers, Achieves </a:t>
                      </a:r>
                      <a:r>
                        <a:rPr lang="en-US" sz="1400" b="1" dirty="0"/>
                        <a:t>99.80% accuracy</a:t>
                      </a:r>
                      <a:r>
                        <a:rPr lang="en-US" sz="1400" dirty="0"/>
                        <a:t> on the Yaseen dataset and </a:t>
                      </a:r>
                      <a:r>
                        <a:rPr lang="en-US" sz="1400" b="1" dirty="0"/>
                        <a:t>97.40% accuracy</a:t>
                      </a:r>
                      <a:r>
                        <a:rPr lang="en-US" sz="1400" dirty="0"/>
                        <a:t> on the PhysioNet 2016 dataset.</a:t>
                      </a:r>
                      <a:endParaRPr lang="en-US" sz="1400" dirty="0">
                        <a:latin typeface="Times New Roman" panose="02020603050405020304" pitchFamily="18" charset="0"/>
                        <a:cs typeface="Times New Roman" panose="02020603050405020304" pitchFamily="18" charset="0"/>
                      </a:endParaRPr>
                    </a:p>
                  </a:txBody>
                  <a:tcPr anchor="ctr"/>
                </a:tc>
                <a:tc>
                  <a:txBody>
                    <a:bodyPr/>
                    <a:lstStyle/>
                    <a:p>
                      <a:r>
                        <a:rPr lang="en-US" sz="1400" b="1" dirty="0"/>
                        <a:t>MFCC extraction yields optimal feature representations.</a:t>
                      </a:r>
                    </a:p>
                    <a:p>
                      <a:r>
                        <a:rPr lang="en-US" sz="1400" b="1" dirty="0"/>
                        <a:t>Incorporation of DWT features</a:t>
                      </a:r>
                      <a:r>
                        <a:rPr lang="en-US" sz="1400" dirty="0"/>
                        <a:t> may further enhance performance.</a:t>
                      </a:r>
                    </a:p>
                    <a:p>
                      <a:r>
                        <a:rPr lang="en-US" sz="1400" b="1" dirty="0"/>
                        <a:t>Hybrid models outperform standalone AI models</a:t>
                      </a:r>
                      <a:r>
                        <a:rPr lang="en-US" sz="1400" dirty="0"/>
                        <a:t> for both multiclass and binary classifications</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a:t>[3]</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625790497"/>
                  </a:ext>
                </a:extLst>
              </a:tr>
            </a:tbl>
          </a:graphicData>
        </a:graphic>
      </p:graphicFrame>
      <p:graphicFrame>
        <p:nvGraphicFramePr>
          <p:cNvPr id="6" name="Table 5">
            <a:extLst>
              <a:ext uri="{FF2B5EF4-FFF2-40B4-BE49-F238E27FC236}">
                <a16:creationId xmlns:a16="http://schemas.microsoft.com/office/drawing/2014/main" id="{D9C8D0DB-58D0-6AFA-480F-20A74CCE6CA1}"/>
              </a:ext>
            </a:extLst>
          </p:cNvPr>
          <p:cNvGraphicFramePr>
            <a:graphicFrameLocks noGrp="1"/>
          </p:cNvGraphicFramePr>
          <p:nvPr>
            <p:extLst>
              <p:ext uri="{D42A27DB-BD31-4B8C-83A1-F6EECF244321}">
                <p14:modId xmlns:p14="http://schemas.microsoft.com/office/powerpoint/2010/main" val="1146143125"/>
              </p:ext>
            </p:extLst>
          </p:nvPr>
        </p:nvGraphicFramePr>
        <p:xfrm>
          <a:off x="-21770" y="3885143"/>
          <a:ext cx="9165768" cy="2011680"/>
        </p:xfrm>
        <a:graphic>
          <a:graphicData uri="http://schemas.openxmlformats.org/drawingml/2006/table">
            <a:tbl>
              <a:tblPr firstRow="1" bandRow="1">
                <a:tableStyleId>{93296810-A885-4BE3-A3E7-6D5BEEA58F35}</a:tableStyleId>
              </a:tblPr>
              <a:tblGrid>
                <a:gridCol w="1737403">
                  <a:extLst>
                    <a:ext uri="{9D8B030D-6E8A-4147-A177-3AD203B41FA5}">
                      <a16:colId xmlns:a16="http://schemas.microsoft.com/office/drawing/2014/main" val="1467990465"/>
                    </a:ext>
                  </a:extLst>
                </a:gridCol>
                <a:gridCol w="3142770">
                  <a:extLst>
                    <a:ext uri="{9D8B030D-6E8A-4147-A177-3AD203B41FA5}">
                      <a16:colId xmlns:a16="http://schemas.microsoft.com/office/drawing/2014/main" val="3305795121"/>
                    </a:ext>
                  </a:extLst>
                </a:gridCol>
                <a:gridCol w="2826176">
                  <a:extLst>
                    <a:ext uri="{9D8B030D-6E8A-4147-A177-3AD203B41FA5}">
                      <a16:colId xmlns:a16="http://schemas.microsoft.com/office/drawing/2014/main" val="2784280209"/>
                    </a:ext>
                  </a:extLst>
                </a:gridCol>
                <a:gridCol w="1459419">
                  <a:extLst>
                    <a:ext uri="{9D8B030D-6E8A-4147-A177-3AD203B41FA5}">
                      <a16:colId xmlns:a16="http://schemas.microsoft.com/office/drawing/2014/main" val="2527058826"/>
                    </a:ext>
                  </a:extLst>
                </a:gridCol>
              </a:tblGrid>
              <a:tr h="667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rPr>
                        <a:t>ECG</a:t>
                      </a:r>
                      <a:endParaRPr lang="en-US" sz="1400" b="1" kern="1200" dirty="0">
                        <a:solidFill>
                          <a:schemeClr val="lt1"/>
                        </a:solidFill>
                        <a:latin typeface="Times New Roman" panose="02020603050405020304" pitchFamily="18" charset="0"/>
                        <a:ea typeface="+mn-ea"/>
                        <a:cs typeface="Times New Roman" panose="02020603050405020304" pitchFamily="18" charset="0"/>
                      </a:endParaRPr>
                    </a:p>
                  </a:txBody>
                  <a:tcPr anchor="ctr"/>
                </a:tc>
                <a:tc>
                  <a:txBody>
                    <a:bodyPr/>
                    <a:lstStyle/>
                    <a:p>
                      <a:r>
                        <a:rPr lang="en-US" sz="1400" b="0" dirty="0"/>
                        <a:t>ESN-based reservoir computing model, using cyclic reservoir connection, </a:t>
                      </a:r>
                      <a:r>
                        <a:rPr lang="en-US" sz="1400" dirty="0"/>
                        <a:t>Achieves </a:t>
                      </a:r>
                      <a:r>
                        <a:rPr lang="en-US" sz="1400" b="1" dirty="0"/>
                        <a:t>98.98% accuracy</a:t>
                      </a:r>
                      <a:r>
                        <a:rPr lang="en-US" sz="1400" dirty="0"/>
                        <a:t> on the modified lead II (MLII) and </a:t>
                      </a:r>
                      <a:r>
                        <a:rPr lang="en-US" sz="1400" b="1" dirty="0"/>
                        <a:t>97.95% accuracy</a:t>
                      </a:r>
                      <a:r>
                        <a:rPr lang="en-US" sz="1400" dirty="0"/>
                        <a:t> on the V1 lead.</a:t>
                      </a:r>
                      <a:endParaRPr lang="en-US" sz="1400" b="0" dirty="0">
                        <a:latin typeface="Times New Roman" panose="02020603050405020304" pitchFamily="18" charset="0"/>
                        <a:cs typeface="Times New Roman" panose="02020603050405020304" pitchFamily="18" charset="0"/>
                      </a:endParaRPr>
                    </a:p>
                  </a:txBody>
                  <a:tcPr anchor="ctr"/>
                </a:tc>
                <a:tc>
                  <a:txBody>
                    <a:bodyPr/>
                    <a:lstStyle/>
                    <a:p>
                      <a:r>
                        <a:rPr lang="en-US" sz="1400" b="1" dirty="0"/>
                        <a:t>Cyclic ESN model </a:t>
                      </a:r>
                      <a:r>
                        <a:rPr lang="en-US" sz="1400" dirty="0"/>
                        <a:t>reduces computational cost and enables efficient real-time classification. The approach is claimed to be scalable and energy-efficient, making it suitable for </a:t>
                      </a:r>
                      <a:r>
                        <a:rPr lang="en-US" sz="1400" b="1" dirty="0"/>
                        <a:t>deployment in wearable Medical Internet of Things </a:t>
                      </a:r>
                      <a:r>
                        <a:rPr lang="en-US" sz="1400" dirty="0"/>
                        <a:t>(</a:t>
                      </a:r>
                      <a:r>
                        <a:rPr lang="en-US" sz="1400" dirty="0" err="1"/>
                        <a:t>MIoT</a:t>
                      </a:r>
                      <a:r>
                        <a:rPr lang="en-US" sz="1400" dirty="0"/>
                        <a:t>) devices, </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a:t>[4]</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33917725"/>
                  </a:ext>
                </a:extLst>
              </a:tr>
            </a:tbl>
          </a:graphicData>
        </a:graphic>
      </p:graphicFrame>
      <p:graphicFrame>
        <p:nvGraphicFramePr>
          <p:cNvPr id="7" name="Table 6">
            <a:extLst>
              <a:ext uri="{FF2B5EF4-FFF2-40B4-BE49-F238E27FC236}">
                <a16:creationId xmlns:a16="http://schemas.microsoft.com/office/drawing/2014/main" id="{17A9D053-59D2-0D20-2898-5016406D3F96}"/>
              </a:ext>
            </a:extLst>
          </p:cNvPr>
          <p:cNvGraphicFramePr>
            <a:graphicFrameLocks noGrp="1"/>
          </p:cNvGraphicFramePr>
          <p:nvPr>
            <p:extLst>
              <p:ext uri="{D42A27DB-BD31-4B8C-83A1-F6EECF244321}">
                <p14:modId xmlns:p14="http://schemas.microsoft.com/office/powerpoint/2010/main" val="2516766612"/>
              </p:ext>
            </p:extLst>
          </p:nvPr>
        </p:nvGraphicFramePr>
        <p:xfrm>
          <a:off x="-21769" y="1545591"/>
          <a:ext cx="9143998" cy="396240"/>
        </p:xfrm>
        <a:graphic>
          <a:graphicData uri="http://schemas.openxmlformats.org/drawingml/2006/table">
            <a:tbl>
              <a:tblPr firstRow="1" bandRow="1">
                <a:tableStyleId>{93296810-A885-4BE3-A3E7-6D5BEEA58F35}</a:tableStyleId>
              </a:tblPr>
              <a:tblGrid>
                <a:gridCol w="1733275">
                  <a:extLst>
                    <a:ext uri="{9D8B030D-6E8A-4147-A177-3AD203B41FA5}">
                      <a16:colId xmlns:a16="http://schemas.microsoft.com/office/drawing/2014/main" val="855281176"/>
                    </a:ext>
                  </a:extLst>
                </a:gridCol>
                <a:gridCol w="3135305">
                  <a:extLst>
                    <a:ext uri="{9D8B030D-6E8A-4147-A177-3AD203B41FA5}">
                      <a16:colId xmlns:a16="http://schemas.microsoft.com/office/drawing/2014/main" val="3311826196"/>
                    </a:ext>
                  </a:extLst>
                </a:gridCol>
                <a:gridCol w="2819464">
                  <a:extLst>
                    <a:ext uri="{9D8B030D-6E8A-4147-A177-3AD203B41FA5}">
                      <a16:colId xmlns:a16="http://schemas.microsoft.com/office/drawing/2014/main" val="3932561776"/>
                    </a:ext>
                  </a:extLst>
                </a:gridCol>
                <a:gridCol w="1455954">
                  <a:extLst>
                    <a:ext uri="{9D8B030D-6E8A-4147-A177-3AD203B41FA5}">
                      <a16:colId xmlns:a16="http://schemas.microsoft.com/office/drawing/2014/main" val="898280632"/>
                    </a:ext>
                  </a:extLst>
                </a:gridCol>
              </a:tblGrid>
              <a:tr h="342508">
                <a:tc>
                  <a:txBody>
                    <a:bodyPr/>
                    <a:lstStyle/>
                    <a:p>
                      <a:pPr algn="ctr"/>
                      <a:r>
                        <a:rPr lang="en-US" sz="2000" dirty="0"/>
                        <a:t>Bio signal</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t>Methodology</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t>Key findings</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t>Reference</a:t>
                      </a:r>
                      <a:endParaRPr 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09991426"/>
                  </a:ext>
                </a:extLst>
              </a:tr>
            </a:tbl>
          </a:graphicData>
        </a:graphic>
      </p:graphicFrame>
    </p:spTree>
    <p:extLst>
      <p:ext uri="{BB962C8B-B14F-4D97-AF65-F5344CB8AC3E}">
        <p14:creationId xmlns:p14="http://schemas.microsoft.com/office/powerpoint/2010/main" val="2244742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D14E-2206-8922-D507-AF58F58D4AE5}"/>
              </a:ext>
            </a:extLst>
          </p:cNvPr>
          <p:cNvSpPr>
            <a:spLocks noGrp="1"/>
          </p:cNvSpPr>
          <p:nvPr>
            <p:ph type="title"/>
          </p:nvPr>
        </p:nvSpPr>
        <p:spPr>
          <a:xfrm>
            <a:off x="457200" y="38100"/>
            <a:ext cx="7543800" cy="1295400"/>
          </a:xfrm>
        </p:spPr>
        <p:txBody>
          <a:bodyPr/>
          <a:lstStyle/>
          <a:p>
            <a:r>
              <a:rPr lang="en-US" dirty="0"/>
              <a:t>Literature Study</a:t>
            </a:r>
          </a:p>
        </p:txBody>
      </p:sp>
      <p:sp>
        <p:nvSpPr>
          <p:cNvPr id="4" name="Footer Placeholder 3">
            <a:extLst>
              <a:ext uri="{FF2B5EF4-FFF2-40B4-BE49-F238E27FC236}">
                <a16:creationId xmlns:a16="http://schemas.microsoft.com/office/drawing/2014/main" id="{D96E926A-C16B-A104-A082-79642749E80A}"/>
              </a:ext>
            </a:extLst>
          </p:cNvPr>
          <p:cNvSpPr>
            <a:spLocks noGrp="1"/>
          </p:cNvSpPr>
          <p:nvPr>
            <p:ph type="ftr" sz="quarter" idx="11"/>
          </p:nvPr>
        </p:nvSpPr>
        <p:spPr/>
        <p:txBody>
          <a:bodyPr/>
          <a:lstStyle/>
          <a:p>
            <a:pPr>
              <a:defRPr/>
            </a:pPr>
            <a:r>
              <a:rPr lang="en-US" altLang="en-US"/>
              <a:t>Department of Electrical Engineering</a:t>
            </a:r>
          </a:p>
        </p:txBody>
      </p:sp>
      <p:graphicFrame>
        <p:nvGraphicFramePr>
          <p:cNvPr id="5" name="Table 4">
            <a:extLst>
              <a:ext uri="{FF2B5EF4-FFF2-40B4-BE49-F238E27FC236}">
                <a16:creationId xmlns:a16="http://schemas.microsoft.com/office/drawing/2014/main" id="{5F9F5FB7-E1DF-3E34-746D-E928E2CC7745}"/>
              </a:ext>
            </a:extLst>
          </p:cNvPr>
          <p:cNvGraphicFramePr>
            <a:graphicFrameLocks noGrp="1"/>
          </p:cNvGraphicFramePr>
          <p:nvPr>
            <p:extLst>
              <p:ext uri="{D42A27DB-BD31-4B8C-83A1-F6EECF244321}">
                <p14:modId xmlns:p14="http://schemas.microsoft.com/office/powerpoint/2010/main" val="1770383294"/>
              </p:ext>
            </p:extLst>
          </p:nvPr>
        </p:nvGraphicFramePr>
        <p:xfrm>
          <a:off x="0" y="1295400"/>
          <a:ext cx="9144000" cy="5303520"/>
        </p:xfrm>
        <a:graphic>
          <a:graphicData uri="http://schemas.openxmlformats.org/drawingml/2006/table">
            <a:tbl>
              <a:tblPr firstRow="1" bandRow="1">
                <a:tableStyleId>{93296810-A885-4BE3-A3E7-6D5BEEA58F35}</a:tableStyleId>
              </a:tblPr>
              <a:tblGrid>
                <a:gridCol w="1733277">
                  <a:extLst>
                    <a:ext uri="{9D8B030D-6E8A-4147-A177-3AD203B41FA5}">
                      <a16:colId xmlns:a16="http://schemas.microsoft.com/office/drawing/2014/main" val="278187785"/>
                    </a:ext>
                  </a:extLst>
                </a:gridCol>
                <a:gridCol w="3135306">
                  <a:extLst>
                    <a:ext uri="{9D8B030D-6E8A-4147-A177-3AD203B41FA5}">
                      <a16:colId xmlns:a16="http://schemas.microsoft.com/office/drawing/2014/main" val="4291264828"/>
                    </a:ext>
                  </a:extLst>
                </a:gridCol>
                <a:gridCol w="2819464">
                  <a:extLst>
                    <a:ext uri="{9D8B030D-6E8A-4147-A177-3AD203B41FA5}">
                      <a16:colId xmlns:a16="http://schemas.microsoft.com/office/drawing/2014/main" val="2267070403"/>
                    </a:ext>
                  </a:extLst>
                </a:gridCol>
                <a:gridCol w="1455953">
                  <a:extLst>
                    <a:ext uri="{9D8B030D-6E8A-4147-A177-3AD203B41FA5}">
                      <a16:colId xmlns:a16="http://schemas.microsoft.com/office/drawing/2014/main" val="3683141969"/>
                    </a:ext>
                  </a:extLst>
                </a:gridCol>
              </a:tblGrid>
              <a:tr h="2775585">
                <a:tc>
                  <a:txBody>
                    <a:bodyPr/>
                    <a:lstStyle/>
                    <a:p>
                      <a:pPr algn="ctr"/>
                      <a:r>
                        <a:rPr lang="en-US" sz="1400" dirty="0"/>
                        <a:t>ECG, SCG</a:t>
                      </a:r>
                      <a:endParaRPr lang="en-US" sz="1400" dirty="0">
                        <a:latin typeface="Times New Roman" panose="02020603050405020304" pitchFamily="18" charset="0"/>
                        <a:cs typeface="Times New Roman" panose="02020603050405020304" pitchFamily="18" charset="0"/>
                      </a:endParaRPr>
                    </a:p>
                  </a:txBody>
                  <a:tcPr anchor="ctr"/>
                </a:tc>
                <a:tc>
                  <a:txBody>
                    <a:bodyPr/>
                    <a:lstStyle/>
                    <a:p>
                      <a:r>
                        <a:rPr lang="en-US" sz="1400" dirty="0"/>
                        <a:t>Flexible wearable sensors utilizing </a:t>
                      </a:r>
                      <a:r>
                        <a:rPr lang="en-US" sz="1400" b="1" dirty="0" err="1"/>
                        <a:t>MXene</a:t>
                      </a:r>
                      <a:r>
                        <a:rPr lang="en-US" sz="1400" b="1" dirty="0"/>
                        <a:t>, graphene, and polydimethylsiloxane </a:t>
                      </a:r>
                      <a:r>
                        <a:rPr lang="en-US" sz="1400" dirty="0"/>
                        <a:t>(PDMS) were integrated with IoT and edge computing to monitor cardiovascular disease through multi-modal signals (pulse wave, ECG, SCG), achieving high sensitivity (up to 924.37 kPa⁻¹) and enabling future work on signal optimization and noise reduction</a:t>
                      </a:r>
                      <a:endParaRPr lang="en-US" sz="1400" dirty="0">
                        <a:latin typeface="Times New Roman" panose="02020603050405020304" pitchFamily="18" charset="0"/>
                        <a:cs typeface="Times New Roman" panose="02020603050405020304" pitchFamily="18" charset="0"/>
                      </a:endParaRPr>
                    </a:p>
                  </a:txBody>
                  <a:tcPr anchor="ctr"/>
                </a:tc>
                <a:tc>
                  <a:txBody>
                    <a:bodyPr/>
                    <a:lstStyle/>
                    <a:p>
                      <a:r>
                        <a:rPr lang="en-US" sz="1400" dirty="0"/>
                        <a:t>The study achieved </a:t>
                      </a:r>
                      <a:r>
                        <a:rPr lang="en-US" sz="1400" b="1" dirty="0"/>
                        <a:t>99% signal accuracy in detecting pulse wave </a:t>
                      </a:r>
                      <a:r>
                        <a:rPr lang="en-US" sz="1400" dirty="0"/>
                        <a:t>and ECG events through the integration of highly sensitive (924.37 kPa⁻¹) </a:t>
                      </a:r>
                      <a:r>
                        <a:rPr lang="en-US" sz="1400" dirty="0" err="1"/>
                        <a:t>MXene</a:t>
                      </a:r>
                      <a:r>
                        <a:rPr lang="en-US" sz="1400" dirty="0"/>
                        <a:t> and PDMS-based sensors, demonstrating a </a:t>
                      </a:r>
                      <a:r>
                        <a:rPr lang="en-US" sz="1400" b="1" dirty="0"/>
                        <a:t>30% improvement in real-time cardiovascular diagnostics</a:t>
                      </a:r>
                      <a:r>
                        <a:rPr lang="en-US" sz="1400" dirty="0"/>
                        <a:t>, particularly in arterial stiffness and cardiac output measurements, with noise reduction optimization as a critical next step for enhancing multi-signal fidelity</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a:t>[5]</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6940291"/>
                  </a:ext>
                </a:extLst>
              </a:tr>
              <a:tr h="1948815">
                <a:tc>
                  <a:txBody>
                    <a:bodyPr/>
                    <a:lstStyle/>
                    <a:p>
                      <a:pPr algn="ctr"/>
                      <a:r>
                        <a:rPr lang="en-US" sz="1400" dirty="0"/>
                        <a:t>ECG, PCG, Body Temperature</a:t>
                      </a:r>
                      <a:endParaRPr lang="en-US" sz="1400" dirty="0">
                        <a:latin typeface="Times New Roman" panose="02020603050405020304" pitchFamily="18" charset="0"/>
                        <a:cs typeface="Times New Roman" panose="02020603050405020304" pitchFamily="18" charset="0"/>
                      </a:endParaRPr>
                    </a:p>
                  </a:txBody>
                  <a:tcPr anchor="ctr"/>
                </a:tc>
                <a:tc>
                  <a:txBody>
                    <a:bodyPr/>
                    <a:lstStyle/>
                    <a:p>
                      <a:r>
                        <a:rPr lang="en-US" sz="1400" dirty="0"/>
                        <a:t>Developed a low-cost simultaneous acquisition system for ECG, PCG, and body temperature signals using </a:t>
                      </a:r>
                      <a:r>
                        <a:rPr lang="en-US" sz="1400" b="1" dirty="0"/>
                        <a:t>INA128P</a:t>
                      </a:r>
                      <a:r>
                        <a:rPr lang="en-US" sz="1400" dirty="0"/>
                        <a:t> instrumentation amplifiers for ECG, </a:t>
                      </a:r>
                      <a:r>
                        <a:rPr lang="en-US" sz="1400" b="1" dirty="0"/>
                        <a:t>electret microphones </a:t>
                      </a:r>
                      <a:r>
                        <a:rPr lang="en-US" sz="1400" dirty="0"/>
                        <a:t>for PCG</a:t>
                      </a:r>
                    </a:p>
                    <a:p>
                      <a:r>
                        <a:rPr lang="en-US" sz="1400" dirty="0"/>
                        <a:t>Data acquisition was conducted via the </a:t>
                      </a:r>
                      <a:r>
                        <a:rPr lang="en-US" sz="1400" b="1" dirty="0"/>
                        <a:t>NI USB 6009. </a:t>
                      </a:r>
                      <a:endParaRPr lang="en-US" sz="1400" b="1" dirty="0">
                        <a:latin typeface="Times New Roman" panose="02020603050405020304" pitchFamily="18" charset="0"/>
                        <a:cs typeface="Times New Roman" panose="02020603050405020304" pitchFamily="18" charset="0"/>
                      </a:endParaRPr>
                    </a:p>
                  </a:txBody>
                  <a:tcPr anchor="ctr"/>
                </a:tc>
                <a:tc>
                  <a:txBody>
                    <a:bodyPr/>
                    <a:lstStyle/>
                    <a:p>
                      <a:r>
                        <a:rPr lang="en-US" sz="1400" dirty="0"/>
                        <a:t>The ECG amplifier achieved a </a:t>
                      </a:r>
                      <a:r>
                        <a:rPr lang="en-US" sz="1400" b="1" dirty="0"/>
                        <a:t>practical gain of 2440 V/V with 2.4% error,</a:t>
                      </a:r>
                      <a:r>
                        <a:rPr lang="en-US" sz="1400" dirty="0"/>
                        <a:t> and the PCG amplifier realized a gain of </a:t>
                      </a:r>
                      <a:r>
                        <a:rPr lang="en-US" sz="1400" b="1" dirty="0"/>
                        <a:t>372400 V/V with 18.87% error.</a:t>
                      </a:r>
                      <a:r>
                        <a:rPr lang="en-US" sz="1400" dirty="0"/>
                        <a:t> Future improvements will focus on increasing the integration of telemedicine applications and expanding diagnostic capabilities​</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a:t>[6]</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75166222"/>
                  </a:ext>
                </a:extLst>
              </a:tr>
            </a:tbl>
          </a:graphicData>
        </a:graphic>
      </p:graphicFrame>
    </p:spTree>
    <p:extLst>
      <p:ext uri="{BB962C8B-B14F-4D97-AF65-F5344CB8AC3E}">
        <p14:creationId xmlns:p14="http://schemas.microsoft.com/office/powerpoint/2010/main" val="240774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FC9B-BC0F-8655-293B-CC4B9855F060}"/>
              </a:ext>
            </a:extLst>
          </p:cNvPr>
          <p:cNvSpPr>
            <a:spLocks noGrp="1"/>
          </p:cNvSpPr>
          <p:nvPr>
            <p:ph type="title"/>
          </p:nvPr>
        </p:nvSpPr>
        <p:spPr/>
        <p:txBody>
          <a:bodyPr/>
          <a:lstStyle/>
          <a:p>
            <a:r>
              <a:rPr lang="en-US" dirty="0"/>
              <a:t>PTB-XL Dataset</a:t>
            </a:r>
          </a:p>
        </p:txBody>
      </p:sp>
      <p:sp>
        <p:nvSpPr>
          <p:cNvPr id="3" name="Content Placeholder 2">
            <a:extLst>
              <a:ext uri="{FF2B5EF4-FFF2-40B4-BE49-F238E27FC236}">
                <a16:creationId xmlns:a16="http://schemas.microsoft.com/office/drawing/2014/main" id="{7BC4720F-B9DF-EC40-2617-3B6CDB1B3D64}"/>
              </a:ext>
            </a:extLst>
          </p:cNvPr>
          <p:cNvSpPr>
            <a:spLocks noGrp="1"/>
          </p:cNvSpPr>
          <p:nvPr>
            <p:ph idx="1"/>
          </p:nvPr>
        </p:nvSpPr>
        <p:spPr>
          <a:xfrm>
            <a:off x="457200" y="1417638"/>
            <a:ext cx="8229600" cy="4713287"/>
          </a:xfrm>
        </p:spPr>
        <p:txBody>
          <a:bodyPr/>
          <a:lstStyle/>
          <a:p>
            <a:pPr algn="just"/>
            <a:r>
              <a:rPr lang="en-US" sz="1800" b="1" dirty="0"/>
              <a:t>Large Clinical ECG Dataset</a:t>
            </a:r>
            <a:r>
              <a:rPr lang="en-US" sz="1800" dirty="0"/>
              <a:t>: PTB-XL comprises </a:t>
            </a:r>
            <a:r>
              <a:rPr lang="en-US" sz="1800" b="1" dirty="0"/>
              <a:t>21,799 clinical 12-lead ECG records</a:t>
            </a:r>
            <a:r>
              <a:rPr lang="en-US" sz="1800" dirty="0"/>
              <a:t> (10 seconds each) from </a:t>
            </a:r>
            <a:r>
              <a:rPr lang="en-US" sz="1800" b="1" dirty="0"/>
              <a:t>18,869 patients</a:t>
            </a:r>
            <a:r>
              <a:rPr lang="en-US" sz="1800" dirty="0"/>
              <a:t>, with demographic diversity (ages 0–95, 52% male/48% female) and annotations for pathologies like myocardial infarction (MI), conduction disturbances (CD), and normal rhythms (NORM).</a:t>
            </a:r>
          </a:p>
          <a:p>
            <a:pPr algn="just"/>
            <a:r>
              <a:rPr lang="en-US" sz="1800" b="1" dirty="0"/>
              <a:t>Rich Annotations &amp; Metadata</a:t>
            </a:r>
            <a:r>
              <a:rPr lang="en-US" sz="1800" dirty="0"/>
              <a:t>: Each record includes </a:t>
            </a:r>
            <a:r>
              <a:rPr lang="en-US" sz="1800" b="1" dirty="0"/>
              <a:t>cardiologist-validated diagnostic statements</a:t>
            </a:r>
            <a:r>
              <a:rPr lang="en-US" sz="1800" dirty="0"/>
              <a:t> (71 SCP-ECG standard labels), signal quality metrics, patient metadata, and recommended </a:t>
            </a:r>
            <a:r>
              <a:rPr lang="en-US" sz="1800" b="1" dirty="0"/>
              <a:t>10-fold train-test splits</a:t>
            </a:r>
            <a:r>
              <a:rPr lang="en-US" sz="1800" dirty="0"/>
              <a:t> for machine learning benchmarking. </a:t>
            </a:r>
          </a:p>
          <a:p>
            <a:pPr algn="just"/>
            <a:r>
              <a:rPr lang="en-US" sz="1800" b="1" dirty="0"/>
              <a:t>Open Access &amp; Formats</a:t>
            </a:r>
            <a:r>
              <a:rPr lang="en-US" sz="1800" dirty="0"/>
              <a:t>: Data is stored in </a:t>
            </a:r>
            <a:r>
              <a:rPr lang="en-US" sz="1800" b="1" dirty="0"/>
              <a:t>WFDB format</a:t>
            </a:r>
            <a:r>
              <a:rPr lang="en-US" sz="1800" dirty="0"/>
              <a:t> at 500 Hz (and </a:t>
            </a:r>
            <a:r>
              <a:rPr lang="en-US" sz="1800" dirty="0" err="1"/>
              <a:t>downsampled</a:t>
            </a:r>
            <a:r>
              <a:rPr lang="en-US" sz="1800" dirty="0"/>
              <a:t> 100 Hz versions), released under </a:t>
            </a:r>
            <a:r>
              <a:rPr lang="en-US" sz="1800" b="1" dirty="0"/>
              <a:t>CC-BY 4.0 license</a:t>
            </a:r>
            <a:r>
              <a:rPr lang="en-US" sz="1800" dirty="0"/>
              <a:t> for research, supporting AI-driven ECG analysis with standardized citations and preprocessing scripts.</a:t>
            </a:r>
          </a:p>
          <a:p>
            <a:pPr algn="just"/>
            <a:r>
              <a:rPr lang="en-US" sz="1800" dirty="0"/>
              <a:t>Only </a:t>
            </a:r>
            <a:r>
              <a:rPr lang="en-US" sz="1800" b="1" dirty="0"/>
              <a:t>Lead I </a:t>
            </a:r>
            <a:r>
              <a:rPr lang="en-US" sz="1800" dirty="0"/>
              <a:t>was used and RR interval mean, ST elevation, PR and PQ intervals, QRS duration, QT interval, and P, Q, and R wave amplitudes from the ECG waveforms were selected to train the model.</a:t>
            </a:r>
          </a:p>
          <a:p>
            <a:pPr algn="just"/>
            <a:endParaRPr lang="en-US" sz="1800" dirty="0"/>
          </a:p>
          <a:p>
            <a:pPr algn="just"/>
            <a:endParaRPr lang="en-US" sz="1800" dirty="0"/>
          </a:p>
          <a:p>
            <a:pPr marL="0" indent="0">
              <a:buNone/>
            </a:pPr>
            <a:endParaRPr lang="en-US" dirty="0"/>
          </a:p>
        </p:txBody>
      </p:sp>
      <p:sp>
        <p:nvSpPr>
          <p:cNvPr id="4" name="Footer Placeholder 3">
            <a:extLst>
              <a:ext uri="{FF2B5EF4-FFF2-40B4-BE49-F238E27FC236}">
                <a16:creationId xmlns:a16="http://schemas.microsoft.com/office/drawing/2014/main" id="{188A43A1-C2EE-5FF2-9CB1-13E1592A3F52}"/>
              </a:ext>
            </a:extLst>
          </p:cNvPr>
          <p:cNvSpPr>
            <a:spLocks noGrp="1"/>
          </p:cNvSpPr>
          <p:nvPr>
            <p:ph type="ftr" sz="quarter" idx="11"/>
          </p:nvPr>
        </p:nvSpPr>
        <p:spPr/>
        <p:txBody>
          <a:bodyPr/>
          <a:lstStyle/>
          <a:p>
            <a:pPr>
              <a:defRPr/>
            </a:pPr>
            <a:r>
              <a:rPr lang="en-US" altLang="en-US" dirty="0"/>
              <a:t>Department of Electrical Engineering</a:t>
            </a:r>
          </a:p>
        </p:txBody>
      </p:sp>
    </p:spTree>
    <p:extLst>
      <p:ext uri="{BB962C8B-B14F-4D97-AF65-F5344CB8AC3E}">
        <p14:creationId xmlns:p14="http://schemas.microsoft.com/office/powerpoint/2010/main" val="3516748263"/>
      </p:ext>
    </p:extLst>
  </p:cSld>
  <p:clrMapOvr>
    <a:masterClrMapping/>
  </p:clrMapOvr>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3473</TotalTime>
  <Words>2752</Words>
  <Application>Microsoft Office PowerPoint</Application>
  <PresentationFormat>On-screen Show (4:3)</PresentationFormat>
  <Paragraphs>283</Paragraphs>
  <Slides>27</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Times New Roman</vt:lpstr>
      <vt:lpstr>Wingdings</vt:lpstr>
      <vt:lpstr>Network</vt:lpstr>
      <vt:lpstr>UPEC: A Multi-Modal AI-Powered Device for Portable ECG, PCG, and PPG Cardiac Diagnostics </vt:lpstr>
      <vt:lpstr>Individual Contribution</vt:lpstr>
      <vt:lpstr>Introduction</vt:lpstr>
      <vt:lpstr>Problem Statement </vt:lpstr>
      <vt:lpstr>Problem Statement</vt:lpstr>
      <vt:lpstr>Literature Study / Data Collection</vt:lpstr>
      <vt:lpstr>Literature Study</vt:lpstr>
      <vt:lpstr>Literature Study</vt:lpstr>
      <vt:lpstr>PTB-XL Dataset</vt:lpstr>
      <vt:lpstr>CIRCOR DIGISCOPE:</vt:lpstr>
      <vt:lpstr>  Timeline </vt:lpstr>
      <vt:lpstr>Methodology</vt:lpstr>
      <vt:lpstr>Methodology</vt:lpstr>
      <vt:lpstr>Methodology: CAD Design</vt:lpstr>
      <vt:lpstr>Methodology: Circuit Diagram</vt:lpstr>
      <vt:lpstr>Block Diagram of Proposed work</vt:lpstr>
      <vt:lpstr>ECG Model: CNN Transformer</vt:lpstr>
      <vt:lpstr>Results</vt:lpstr>
      <vt:lpstr>PCG Model: CNN-LSTM</vt:lpstr>
      <vt:lpstr>Results</vt:lpstr>
      <vt:lpstr>Blood Pressure Estimation Methodology of A. Billa et al.</vt:lpstr>
      <vt:lpstr>Results</vt:lpstr>
      <vt:lpstr>Video demonstration </vt:lpstr>
      <vt:lpstr>Conclusion </vt:lpstr>
      <vt:lpstr>Future Scope </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Zohaib Ahmad Khan</dc:creator>
  <cp:lastModifiedBy>Muhammad Hasan Masrur</cp:lastModifiedBy>
  <cp:revision>543</cp:revision>
  <cp:lastPrinted>1601-01-01T00:00:00Z</cp:lastPrinted>
  <dcterms:created xsi:type="dcterms:W3CDTF">1601-01-01T00:00:00Z</dcterms:created>
  <dcterms:modified xsi:type="dcterms:W3CDTF">2025-07-15T22:41:39Z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